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69" r:id="rId1"/>
  </p:sldMasterIdLst>
  <p:notesMasterIdLst>
    <p:notesMasterId r:id="rId31"/>
  </p:notesMasterIdLst>
  <p:sldIdLst>
    <p:sldId id="370" r:id="rId2"/>
    <p:sldId id="396" r:id="rId3"/>
    <p:sldId id="397" r:id="rId4"/>
    <p:sldId id="380" r:id="rId5"/>
    <p:sldId id="376" r:id="rId6"/>
    <p:sldId id="377" r:id="rId7"/>
    <p:sldId id="378" r:id="rId8"/>
    <p:sldId id="392" r:id="rId9"/>
    <p:sldId id="393" r:id="rId10"/>
    <p:sldId id="404" r:id="rId11"/>
    <p:sldId id="394" r:id="rId12"/>
    <p:sldId id="381" r:id="rId13"/>
    <p:sldId id="398" r:id="rId14"/>
    <p:sldId id="399" r:id="rId15"/>
    <p:sldId id="400" r:id="rId16"/>
    <p:sldId id="401" r:id="rId17"/>
    <p:sldId id="402" r:id="rId18"/>
    <p:sldId id="403" r:id="rId19"/>
    <p:sldId id="382" r:id="rId20"/>
    <p:sldId id="366" r:id="rId21"/>
    <p:sldId id="367" r:id="rId22"/>
    <p:sldId id="383" r:id="rId23"/>
    <p:sldId id="390" r:id="rId24"/>
    <p:sldId id="391" r:id="rId25"/>
    <p:sldId id="379" r:id="rId26"/>
    <p:sldId id="385" r:id="rId27"/>
    <p:sldId id="371" r:id="rId28"/>
    <p:sldId id="388" r:id="rId29"/>
    <p:sldId id="387" r:id="rId30"/>
  </p:sldIdLst>
  <p:sldSz cx="9906000" cy="6858000" type="A4"/>
  <p:notesSz cx="6807200" cy="9939338"/>
  <p:custDataLst>
    <p:tags r:id="rId32"/>
  </p:custDataLst>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269" userDrawn="1">
          <p15:clr>
            <a:srgbClr val="A4A3A4"/>
          </p15:clr>
        </p15:guide>
        <p15:guide id="2" orient="horz" pos="142" userDrawn="1">
          <p15:clr>
            <a:srgbClr val="A4A3A4"/>
          </p15:clr>
        </p15:guide>
        <p15:guide id="3" pos="852" userDrawn="1">
          <p15:clr>
            <a:srgbClr val="A4A3A4"/>
          </p15:clr>
        </p15:guide>
        <p15:guide id="4" pos="126">
          <p15:clr>
            <a:srgbClr val="A4A3A4"/>
          </p15:clr>
        </p15:guide>
        <p15:guide id="5" pos="6068" userDrawn="1">
          <p15:clr>
            <a:srgbClr val="A4A3A4"/>
          </p15:clr>
        </p15:guide>
        <p15:guide id="6" pos="3097" userDrawn="1">
          <p15:clr>
            <a:srgbClr val="A4A3A4"/>
          </p15:clr>
        </p15:guide>
        <p15:guide id="7" pos="5456" userDrawn="1">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E211880B-4D46-5E5E-248D-7C2862D4A7AE}" name="経産省　西村" initials="N" userId="経産省　西村" providerId="None"/>
  <p188:author id="{75B5EA9A-C233-E3D5-B9BD-6B15489D3EEB}" name="中間 康介" initials="中間" userId="586749ee9795a5ff" providerId="Windows Live"/>
  <p188:author id="{BBB842A5-1FB0-2167-4C47-C217B3B5581A}" name="Windows ユーザー" initials="W" userId="Windows ユーザー" providerId="None"/>
</p188:authorLst>
</file>

<file path=ppt/commentAuthors.xml><?xml version="1.0" encoding="utf-8"?>
<p:cmAuthorLst xmlns:a="http://schemas.openxmlformats.org/drawingml/2006/main" xmlns:r="http://schemas.openxmlformats.org/officeDocument/2006/relationships" xmlns:p="http://schemas.openxmlformats.org/presentationml/2006/main">
  <p:cmAuthor id="0" name="METI" initials="M" lastIdx="15"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2BBDC"/>
    <a:srgbClr val="CADDEB"/>
    <a:srgbClr val="FFFFCC"/>
    <a:srgbClr val="FFFFFF"/>
    <a:srgbClr val="3D8080"/>
    <a:srgbClr val="636363"/>
    <a:srgbClr val="FF99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950" autoAdjust="0"/>
    <p:restoredTop sz="94694"/>
  </p:normalViewPr>
  <p:slideViewPr>
    <p:cSldViewPr snapToGrid="0" showGuides="1">
      <p:cViewPr varScale="1">
        <p:scale>
          <a:sx n="74" d="100"/>
          <a:sy n="74" d="100"/>
        </p:scale>
        <p:origin x="948" y="48"/>
      </p:cViewPr>
      <p:guideLst>
        <p:guide orient="horz" pos="4269"/>
        <p:guide orient="horz" pos="142"/>
        <p:guide pos="852"/>
        <p:guide pos="126"/>
        <p:guide pos="6068"/>
        <p:guide pos="3097"/>
        <p:guide pos="5456"/>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commentAuthors" Target="commentAuthors.xml"/><Relationship Id="rId38" Type="http://schemas.microsoft.com/office/2018/10/relationships/authors" Targe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gs" Target="tags/tag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2" y="2"/>
            <a:ext cx="2950529" cy="497524"/>
          </a:xfrm>
          <a:prstGeom prst="rect">
            <a:avLst/>
          </a:prstGeom>
        </p:spPr>
        <p:txBody>
          <a:bodyPr vert="horz" lIns="91546" tIns="45772" rIns="91546" bIns="45772" rtlCol="0"/>
          <a:lstStyle>
            <a:lvl1pPr algn="l">
              <a:defRPr sz="1200"/>
            </a:lvl1pPr>
          </a:lstStyle>
          <a:p>
            <a:endParaRPr kumimoji="1" lang="ja-JP" altLang="en-US"/>
          </a:p>
        </p:txBody>
      </p:sp>
      <p:sp>
        <p:nvSpPr>
          <p:cNvPr id="3" name="日付プレースホルダ 2"/>
          <p:cNvSpPr>
            <a:spLocks noGrp="1"/>
          </p:cNvSpPr>
          <p:nvPr>
            <p:ph type="dt" idx="1"/>
          </p:nvPr>
        </p:nvSpPr>
        <p:spPr>
          <a:xfrm>
            <a:off x="3855084" y="2"/>
            <a:ext cx="2950529" cy="497524"/>
          </a:xfrm>
          <a:prstGeom prst="rect">
            <a:avLst/>
          </a:prstGeom>
        </p:spPr>
        <p:txBody>
          <a:bodyPr vert="horz" lIns="91546" tIns="45772" rIns="91546" bIns="45772" rtlCol="0"/>
          <a:lstStyle>
            <a:lvl1pPr algn="r">
              <a:defRPr sz="1200"/>
            </a:lvl1pPr>
          </a:lstStyle>
          <a:p>
            <a:fld id="{6F0D6084-7E8B-4A36-97F0-DEDFB028508E}" type="datetimeFigureOut">
              <a:rPr kumimoji="1" lang="ja-JP" altLang="en-US" smtClean="0"/>
              <a:pPr/>
              <a:t>2024/4/5</a:t>
            </a:fld>
            <a:endParaRPr kumimoji="1" lang="ja-JP" altLang="en-US"/>
          </a:p>
        </p:txBody>
      </p:sp>
      <p:sp>
        <p:nvSpPr>
          <p:cNvPr id="4" name="スライド イメージ プレースホルダ 3"/>
          <p:cNvSpPr>
            <a:spLocks noGrp="1" noRot="1" noChangeAspect="1"/>
          </p:cNvSpPr>
          <p:nvPr>
            <p:ph type="sldImg" idx="2"/>
          </p:nvPr>
        </p:nvSpPr>
        <p:spPr>
          <a:xfrm>
            <a:off x="711200" y="746125"/>
            <a:ext cx="5384800" cy="3727450"/>
          </a:xfrm>
          <a:prstGeom prst="rect">
            <a:avLst/>
          </a:prstGeom>
          <a:noFill/>
          <a:ln w="12700">
            <a:solidFill>
              <a:prstClr val="black"/>
            </a:solidFill>
          </a:ln>
        </p:spPr>
        <p:txBody>
          <a:bodyPr vert="horz" lIns="91546" tIns="45772" rIns="91546" bIns="45772" rtlCol="0" anchor="ctr"/>
          <a:lstStyle/>
          <a:p>
            <a:endParaRPr lang="ja-JP" altLang="en-US"/>
          </a:p>
        </p:txBody>
      </p:sp>
      <p:sp>
        <p:nvSpPr>
          <p:cNvPr id="5" name="ノート プレースホルダ 4"/>
          <p:cNvSpPr>
            <a:spLocks noGrp="1"/>
          </p:cNvSpPr>
          <p:nvPr>
            <p:ph type="body" sz="quarter" idx="3"/>
          </p:nvPr>
        </p:nvSpPr>
        <p:spPr>
          <a:xfrm>
            <a:off x="680404" y="4720908"/>
            <a:ext cx="5446396" cy="4472940"/>
          </a:xfrm>
          <a:prstGeom prst="rect">
            <a:avLst/>
          </a:prstGeom>
        </p:spPr>
        <p:txBody>
          <a:bodyPr vert="horz" lIns="91546" tIns="45772" rIns="91546" bIns="45772"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 5"/>
          <p:cNvSpPr>
            <a:spLocks noGrp="1"/>
          </p:cNvSpPr>
          <p:nvPr>
            <p:ph type="ftr" sz="quarter" idx="4"/>
          </p:nvPr>
        </p:nvSpPr>
        <p:spPr>
          <a:xfrm>
            <a:off x="2" y="9440226"/>
            <a:ext cx="2950529" cy="497523"/>
          </a:xfrm>
          <a:prstGeom prst="rect">
            <a:avLst/>
          </a:prstGeom>
        </p:spPr>
        <p:txBody>
          <a:bodyPr vert="horz" lIns="91546" tIns="45772" rIns="91546" bIns="45772" rtlCol="0" anchor="b"/>
          <a:lstStyle>
            <a:lvl1pPr algn="l">
              <a:defRPr sz="1200"/>
            </a:lvl1pPr>
          </a:lstStyle>
          <a:p>
            <a:endParaRPr kumimoji="1" lang="ja-JP" altLang="en-US"/>
          </a:p>
        </p:txBody>
      </p:sp>
      <p:sp>
        <p:nvSpPr>
          <p:cNvPr id="7" name="スライド番号プレースホルダ 6"/>
          <p:cNvSpPr>
            <a:spLocks noGrp="1"/>
          </p:cNvSpPr>
          <p:nvPr>
            <p:ph type="sldNum" sz="quarter" idx="5"/>
          </p:nvPr>
        </p:nvSpPr>
        <p:spPr>
          <a:xfrm>
            <a:off x="3855084" y="9440226"/>
            <a:ext cx="2950529" cy="497523"/>
          </a:xfrm>
          <a:prstGeom prst="rect">
            <a:avLst/>
          </a:prstGeom>
        </p:spPr>
        <p:txBody>
          <a:bodyPr vert="horz" lIns="91546" tIns="45772" rIns="91546" bIns="45772" rtlCol="0" anchor="b"/>
          <a:lstStyle>
            <a:lvl1pPr algn="r">
              <a:defRPr sz="1200"/>
            </a:lvl1pPr>
          </a:lstStyle>
          <a:p>
            <a:fld id="{27D7EE6A-0797-491E-97CB-8F6F4017E7EC}" type="slidenum">
              <a:rPr kumimoji="1" lang="ja-JP" altLang="en-US" smtClean="0"/>
              <a:pPr/>
              <a:t>‹#›</a:t>
            </a:fld>
            <a:endParaRPr kumimoji="1" lang="ja-JP" altLang="en-US"/>
          </a:p>
        </p:txBody>
      </p:sp>
    </p:spTree>
    <p:extLst>
      <p:ext uri="{BB962C8B-B14F-4D97-AF65-F5344CB8AC3E}">
        <p14:creationId xmlns:p14="http://schemas.microsoft.com/office/powerpoint/2010/main" val="85456592"/>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p:cSld name="ユーザー設定レイアウト">
    <p:spTree>
      <p:nvGrpSpPr>
        <p:cNvPr id="1" name=""/>
        <p:cNvGrpSpPr/>
        <p:nvPr/>
      </p:nvGrpSpPr>
      <p:grpSpPr>
        <a:xfrm>
          <a:off x="0" y="0"/>
          <a:ext cx="0" cy="0"/>
          <a:chOff x="0" y="0"/>
          <a:chExt cx="0" cy="0"/>
        </a:xfrm>
      </p:grpSpPr>
    </p:spTree>
    <p:extLst>
      <p:ext uri="{BB962C8B-B14F-4D97-AF65-F5344CB8AC3E}">
        <p14:creationId xmlns:p14="http://schemas.microsoft.com/office/powerpoint/2010/main" val="20920557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p:cSld name="標準（スペース大）">
    <p:spTree>
      <p:nvGrpSpPr>
        <p:cNvPr id="1" name=""/>
        <p:cNvGrpSpPr/>
        <p:nvPr/>
      </p:nvGrpSpPr>
      <p:grpSpPr>
        <a:xfrm>
          <a:off x="0" y="0"/>
          <a:ext cx="0" cy="0"/>
          <a:chOff x="0" y="0"/>
          <a:chExt cx="0" cy="0"/>
        </a:xfrm>
      </p:grpSpPr>
      <p:sp>
        <p:nvSpPr>
          <p:cNvPr id="4" name="Line 26"/>
          <p:cNvSpPr>
            <a:spLocks noChangeShapeType="1"/>
          </p:cNvSpPr>
          <p:nvPr/>
        </p:nvSpPr>
        <p:spPr bwMode="auto">
          <a:xfrm>
            <a:off x="200471" y="980728"/>
            <a:ext cx="9505503" cy="0"/>
          </a:xfrm>
          <a:prstGeom prst="line">
            <a:avLst/>
          </a:prstGeom>
          <a:noFill/>
          <a:ln w="3175">
            <a:solidFill>
              <a:srgbClr val="636363"/>
            </a:solidFill>
            <a:prstDash val="solid"/>
            <a:round/>
            <a:headEnd/>
            <a:tailEnd/>
          </a:ln>
          <a:effectLst/>
        </p:spPr>
        <p:txBody>
          <a:bodyPr/>
          <a:lstStyle/>
          <a:p>
            <a:pPr>
              <a:defRPr/>
            </a:pPr>
            <a:endParaRPr lang="ja-JP" altLang="en-US" b="1">
              <a:solidFill>
                <a:prstClr val="black"/>
              </a:solidFill>
              <a:latin typeface="+mj-ea"/>
              <a:ea typeface="+mj-ea"/>
            </a:endParaRPr>
          </a:p>
        </p:txBody>
      </p:sp>
      <p:sp>
        <p:nvSpPr>
          <p:cNvPr id="9" name="テキスト ボックス 8"/>
          <p:cNvSpPr txBox="1"/>
          <p:nvPr/>
        </p:nvSpPr>
        <p:spPr>
          <a:xfrm>
            <a:off x="8913440" y="6581001"/>
            <a:ext cx="720080" cy="276999"/>
          </a:xfrm>
          <a:prstGeom prst="rect">
            <a:avLst/>
          </a:prstGeom>
          <a:noFill/>
        </p:spPr>
        <p:txBody>
          <a:bodyPr wrap="square" lIns="0" rIns="0" rtlCol="0">
            <a:spAutoFit/>
          </a:bodyPr>
          <a:lstStyle/>
          <a:p>
            <a:pPr algn="r"/>
            <a:fld id="{6DD9FF53-5E75-4890-BA22-699EFFF134BB}" type="slidenum">
              <a:rPr lang="ja-JP" altLang="en-US" sz="1200">
                <a:solidFill>
                  <a:prstClr val="black"/>
                </a:solidFill>
              </a:rPr>
              <a:pPr algn="r"/>
              <a:t>‹#›</a:t>
            </a:fld>
            <a:endParaRPr lang="ja-JP" altLang="en-US" sz="1200">
              <a:solidFill>
                <a:prstClr val="black"/>
              </a:solidFill>
            </a:endParaRPr>
          </a:p>
        </p:txBody>
      </p:sp>
      <p:sp>
        <p:nvSpPr>
          <p:cNvPr id="21" name="テキスト プレースホルダ 20"/>
          <p:cNvSpPr>
            <a:spLocks noGrp="1"/>
          </p:cNvSpPr>
          <p:nvPr>
            <p:ph type="body" sz="quarter" idx="14" hasCustomPrompt="1"/>
          </p:nvPr>
        </p:nvSpPr>
        <p:spPr>
          <a:xfrm>
            <a:off x="199710" y="1124744"/>
            <a:ext cx="9505950" cy="1495794"/>
          </a:xfrm>
          <a:prstGeom prst="rect">
            <a:avLst/>
          </a:prstGeom>
        </p:spPr>
        <p:txBody>
          <a:bodyPr>
            <a:spAutoFit/>
          </a:bodyPr>
          <a:lstStyle>
            <a:lvl1pPr>
              <a:defRPr sz="1600">
                <a:latin typeface="+mn-ea"/>
                <a:ea typeface="+mn-ea"/>
              </a:defRPr>
            </a:lvl1pPr>
            <a:lvl2pPr>
              <a:defRPr sz="1400">
                <a:latin typeface="+mn-ea"/>
                <a:ea typeface="+mn-ea"/>
              </a:defRPr>
            </a:lvl2pPr>
            <a:lvl3pPr>
              <a:defRPr sz="1400">
                <a:latin typeface="+mn-ea"/>
                <a:ea typeface="+mn-ea"/>
              </a:defRPr>
            </a:lvl3pPr>
            <a:lvl4pPr>
              <a:defRPr sz="1200">
                <a:latin typeface="+mn-ea"/>
                <a:ea typeface="+mn-ea"/>
              </a:defRPr>
            </a:lvl4pPr>
            <a:lvl5pPr>
              <a:defRPr sz="1200">
                <a:latin typeface="+mn-ea"/>
                <a:ea typeface="+mn-ea"/>
              </a:defRPr>
            </a:lvl5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endParaRPr kumimoji="1" lang="en-US" altLang="ja-JP"/>
          </a:p>
          <a:p>
            <a:pPr lvl="4"/>
            <a:endParaRPr kumimoji="1" lang="ja-JP" altLang="en-US"/>
          </a:p>
        </p:txBody>
      </p:sp>
      <p:sp>
        <p:nvSpPr>
          <p:cNvPr id="11" name="タイトル 7"/>
          <p:cNvSpPr>
            <a:spLocks noGrp="1"/>
          </p:cNvSpPr>
          <p:nvPr>
            <p:ph type="title"/>
          </p:nvPr>
        </p:nvSpPr>
        <p:spPr>
          <a:xfrm>
            <a:off x="200853" y="153112"/>
            <a:ext cx="9505055" cy="360050"/>
          </a:xfrm>
          <a:prstGeom prst="rect">
            <a:avLst/>
          </a:prstGeom>
        </p:spPr>
        <p:txBody>
          <a:bodyPr>
            <a:normAutofit/>
          </a:bodyPr>
          <a:lstStyle>
            <a:lvl1pPr>
              <a:defRPr sz="1400" b="1">
                <a:latin typeface="+mj-ea"/>
                <a:ea typeface="+mj-ea"/>
              </a:defRPr>
            </a:lvl1pPr>
          </a:lstStyle>
          <a:p>
            <a:r>
              <a:rPr kumimoji="1" lang="ja-JP" altLang="en-US"/>
              <a:t>マスター タイトルの書式設定</a:t>
            </a:r>
          </a:p>
        </p:txBody>
      </p:sp>
      <p:sp>
        <p:nvSpPr>
          <p:cNvPr id="12" name="テキスト プレースホルダー 12"/>
          <p:cNvSpPr>
            <a:spLocks noGrp="1"/>
          </p:cNvSpPr>
          <p:nvPr>
            <p:ph type="body" sz="quarter" idx="15"/>
          </p:nvPr>
        </p:nvSpPr>
        <p:spPr>
          <a:xfrm>
            <a:off x="200025" y="544614"/>
            <a:ext cx="9505950" cy="400110"/>
          </a:xfrm>
          <a:prstGeom prst="rect">
            <a:avLst/>
          </a:prstGeom>
        </p:spPr>
        <p:txBody>
          <a:bodyPr anchor="b" anchorCtr="0"/>
          <a:lstStyle>
            <a:lvl1pPr marL="0" indent="0">
              <a:spcBef>
                <a:spcPts val="0"/>
              </a:spcBef>
              <a:buNone/>
              <a:defRPr sz="2000" b="1">
                <a:latin typeface="+mj-ea"/>
                <a:ea typeface="+mj-ea"/>
              </a:defRPr>
            </a:lvl1pPr>
            <a:lvl2pPr marL="377825" indent="0">
              <a:spcBef>
                <a:spcPts val="0"/>
              </a:spcBef>
              <a:buNone/>
              <a:defRPr sz="2000">
                <a:latin typeface="HGP創英角ｺﾞｼｯｸUB" panose="020B0900000000000000" pitchFamily="50" charset="-128"/>
                <a:ea typeface="HGP創英角ｺﾞｼｯｸUB" panose="020B0900000000000000" pitchFamily="50" charset="-128"/>
              </a:defRPr>
            </a:lvl2pPr>
            <a:lvl3pPr marL="755650" indent="0">
              <a:spcBef>
                <a:spcPts val="0"/>
              </a:spcBef>
              <a:buNone/>
              <a:defRPr sz="2000">
                <a:latin typeface="HGP創英角ｺﾞｼｯｸUB" panose="020B0900000000000000" pitchFamily="50" charset="-128"/>
                <a:ea typeface="HGP創英角ｺﾞｼｯｸUB" panose="020B0900000000000000" pitchFamily="50" charset="-128"/>
              </a:defRPr>
            </a:lvl3pPr>
            <a:lvl4pPr marL="1143000" indent="0">
              <a:spcBef>
                <a:spcPts val="0"/>
              </a:spcBef>
              <a:buNone/>
              <a:defRPr sz="2000">
                <a:latin typeface="HGP創英角ｺﾞｼｯｸUB" panose="020B0900000000000000" pitchFamily="50" charset="-128"/>
                <a:ea typeface="HGP創英角ｺﾞｼｯｸUB" panose="020B0900000000000000" pitchFamily="50" charset="-128"/>
              </a:defRPr>
            </a:lvl4pPr>
            <a:lvl5pPr marL="1525587" indent="0">
              <a:spcBef>
                <a:spcPts val="0"/>
              </a:spcBef>
              <a:buNone/>
              <a:defRPr sz="2000">
                <a:latin typeface="HGP創英角ｺﾞｼｯｸUB" panose="020B0900000000000000" pitchFamily="50" charset="-128"/>
                <a:ea typeface="HGP創英角ｺﾞｼｯｸUB" panose="020B0900000000000000" pitchFamily="50" charset="-128"/>
              </a:defRPr>
            </a:lvl5pPr>
          </a:lstStyle>
          <a:p>
            <a:pPr lvl="0"/>
            <a:r>
              <a:rPr kumimoji="1" lang="ja-JP" altLang="en-US"/>
              <a:t>マスター テキストの書式設定</a:t>
            </a:r>
          </a:p>
        </p:txBody>
      </p:sp>
      <p:sp>
        <p:nvSpPr>
          <p:cNvPr id="7" name="Line 26">
            <a:extLst>
              <a:ext uri="{FF2B5EF4-FFF2-40B4-BE49-F238E27FC236}">
                <a16:creationId xmlns:a16="http://schemas.microsoft.com/office/drawing/2014/main" id="{ACD72686-65EA-2AFA-C212-14CC17236DB5}"/>
              </a:ext>
            </a:extLst>
          </p:cNvPr>
          <p:cNvSpPr>
            <a:spLocks noChangeShapeType="1"/>
          </p:cNvSpPr>
          <p:nvPr userDrawn="1"/>
        </p:nvSpPr>
        <p:spPr bwMode="auto">
          <a:xfrm>
            <a:off x="200471" y="980728"/>
            <a:ext cx="9505503" cy="0"/>
          </a:xfrm>
          <a:prstGeom prst="line">
            <a:avLst/>
          </a:prstGeom>
          <a:noFill/>
          <a:ln w="3175">
            <a:solidFill>
              <a:srgbClr val="636363"/>
            </a:solidFill>
            <a:prstDash val="solid"/>
            <a:round/>
            <a:headEnd/>
            <a:tailEnd/>
          </a:ln>
          <a:effectLst/>
        </p:spPr>
        <p:txBody>
          <a:bodyPr/>
          <a:lstStyle/>
          <a:p>
            <a:pPr>
              <a:defRPr/>
            </a:pPr>
            <a:endParaRPr lang="ja-JP" altLang="en-US" b="1">
              <a:solidFill>
                <a:prstClr val="black"/>
              </a:solidFill>
              <a:latin typeface="+mj-ea"/>
              <a:ea typeface="+mj-ea"/>
            </a:endParaRPr>
          </a:p>
        </p:txBody>
      </p:sp>
      <p:sp>
        <p:nvSpPr>
          <p:cNvPr id="8" name="テキスト ボックス 7">
            <a:extLst>
              <a:ext uri="{FF2B5EF4-FFF2-40B4-BE49-F238E27FC236}">
                <a16:creationId xmlns:a16="http://schemas.microsoft.com/office/drawing/2014/main" id="{1DE250ED-2F33-F860-38EC-42C2BD3706D4}"/>
              </a:ext>
            </a:extLst>
          </p:cNvPr>
          <p:cNvSpPr txBox="1"/>
          <p:nvPr userDrawn="1"/>
        </p:nvSpPr>
        <p:spPr>
          <a:xfrm>
            <a:off x="8913440" y="6581001"/>
            <a:ext cx="720080" cy="276999"/>
          </a:xfrm>
          <a:prstGeom prst="rect">
            <a:avLst/>
          </a:prstGeom>
          <a:noFill/>
        </p:spPr>
        <p:txBody>
          <a:bodyPr wrap="square" lIns="0" rIns="0" rtlCol="0">
            <a:spAutoFit/>
          </a:bodyPr>
          <a:lstStyle/>
          <a:p>
            <a:pPr algn="r"/>
            <a:fld id="{6DD9FF53-5E75-4890-BA22-699EFFF134BB}" type="slidenum">
              <a:rPr lang="ja-JP" altLang="en-US" sz="1200">
                <a:solidFill>
                  <a:prstClr val="black"/>
                </a:solidFill>
              </a:rPr>
              <a:pPr algn="r"/>
              <a:t>‹#›</a:t>
            </a:fld>
            <a:endParaRPr lang="ja-JP" altLang="en-US" sz="1200">
              <a:solidFill>
                <a:prstClr val="black"/>
              </a:solidFill>
            </a:endParaRPr>
          </a:p>
        </p:txBody>
      </p:sp>
    </p:spTree>
    <p:extLst>
      <p:ext uri="{BB962C8B-B14F-4D97-AF65-F5344CB8AC3E}">
        <p14:creationId xmlns:p14="http://schemas.microsoft.com/office/powerpoint/2010/main" val="1506582635"/>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5" name="テキスト ボックス 14"/>
          <p:cNvSpPr txBox="1"/>
          <p:nvPr/>
        </p:nvSpPr>
        <p:spPr>
          <a:xfrm>
            <a:off x="8913440" y="6581001"/>
            <a:ext cx="720080" cy="276999"/>
          </a:xfrm>
          <a:prstGeom prst="rect">
            <a:avLst/>
          </a:prstGeom>
          <a:noFill/>
        </p:spPr>
        <p:txBody>
          <a:bodyPr wrap="square" lIns="0" rIns="0" rtlCol="0">
            <a:spAutoFit/>
          </a:bodyPr>
          <a:lstStyle/>
          <a:p>
            <a:pPr algn="r"/>
            <a:fld id="{6DD9FF53-5E75-4890-BA22-699EFFF134BB}" type="slidenum">
              <a:rPr lang="ja-JP" altLang="en-US" sz="1200">
                <a:solidFill>
                  <a:prstClr val="black"/>
                </a:solidFill>
              </a:rPr>
              <a:pPr algn="r"/>
              <a:t>‹#›</a:t>
            </a:fld>
            <a:endParaRPr lang="ja-JP" altLang="en-US" sz="1200">
              <a:solidFill>
                <a:prstClr val="black"/>
              </a:solidFill>
            </a:endParaRPr>
          </a:p>
        </p:txBody>
      </p:sp>
    </p:spTree>
    <p:extLst>
      <p:ext uri="{BB962C8B-B14F-4D97-AF65-F5344CB8AC3E}">
        <p14:creationId xmlns:p14="http://schemas.microsoft.com/office/powerpoint/2010/main" val="2862767325"/>
      </p:ext>
    </p:extLst>
  </p:cSld>
  <p:clrMap bg1="lt1" tx1="dk1" bg2="lt2" tx2="dk2" accent1="accent1" accent2="accent2" accent3="accent3" accent4="accent4" accent5="accent5" accent6="accent6" hlink="hlink" folHlink="folHlink"/>
  <p:sldLayoutIdLst>
    <p:sldLayoutId id="2147483670" r:id="rId1"/>
    <p:sldLayoutId id="2147483671" r:id="rId2"/>
  </p:sldLayoutIdLst>
  <p:hf hdr="0" dt="0"/>
  <p:txStyles>
    <p:titleStyle>
      <a:lvl1pPr marL="0" marR="0" indent="0" algn="l" defTabSz="914400" rtl="0" eaLnBrk="1" fontAlgn="auto" latinLnBrk="0" hangingPunct="1">
        <a:lnSpc>
          <a:spcPct val="100000"/>
        </a:lnSpc>
        <a:spcBef>
          <a:spcPct val="0"/>
        </a:spcBef>
        <a:spcAft>
          <a:spcPts val="0"/>
        </a:spcAft>
        <a:buClrTx/>
        <a:buSzTx/>
        <a:buFontTx/>
        <a:buNone/>
        <a:tabLst/>
        <a:defRPr kumimoji="1" sz="2000" b="1" kern="1200">
          <a:solidFill>
            <a:schemeClr val="tx1"/>
          </a:solidFill>
          <a:latin typeface="+mj-ea"/>
          <a:ea typeface="+mj-ea"/>
          <a:cs typeface="+mj-cs"/>
        </a:defRPr>
      </a:lvl1pPr>
    </p:titleStyle>
    <p:bodyStyle>
      <a:lvl1pPr marL="187325" marR="0" indent="-187325" algn="l" defTabSz="863600" rtl="0" eaLnBrk="1" fontAlgn="base" latinLnBrk="0" hangingPunct="1">
        <a:lnSpc>
          <a:spcPct val="100000"/>
        </a:lnSpc>
        <a:spcBef>
          <a:spcPct val="30000"/>
        </a:spcBef>
        <a:spcAft>
          <a:spcPct val="0"/>
        </a:spcAft>
        <a:buClr>
          <a:schemeClr val="bg1">
            <a:lumMod val="75000"/>
          </a:schemeClr>
        </a:buClr>
        <a:buSzTx/>
        <a:buFont typeface="Wingdings" pitchFamily="2" charset="2"/>
        <a:buChar char="n"/>
        <a:tabLst/>
        <a:defRPr kumimoji="1" sz="1600" kern="1200">
          <a:solidFill>
            <a:schemeClr val="tx1"/>
          </a:solidFill>
          <a:latin typeface="+mn-ea"/>
          <a:ea typeface="+mn-ea"/>
          <a:cs typeface="+mn-cs"/>
        </a:defRPr>
      </a:lvl1pPr>
      <a:lvl2pPr marL="565150" marR="0" indent="-187325" algn="l" defTabSz="863600" rtl="0" eaLnBrk="1" fontAlgn="base" latinLnBrk="0" hangingPunct="1">
        <a:lnSpc>
          <a:spcPct val="100000"/>
        </a:lnSpc>
        <a:spcBef>
          <a:spcPct val="30000"/>
        </a:spcBef>
        <a:spcAft>
          <a:spcPct val="0"/>
        </a:spcAft>
        <a:buClr>
          <a:schemeClr val="bg1">
            <a:lumMod val="75000"/>
          </a:schemeClr>
        </a:buClr>
        <a:buSzTx/>
        <a:buFont typeface="Wingdings" pitchFamily="2" charset="2"/>
        <a:buChar char="l"/>
        <a:tabLst/>
        <a:defRPr kumimoji="1" sz="1400" kern="1200">
          <a:solidFill>
            <a:schemeClr val="tx1"/>
          </a:solidFill>
          <a:latin typeface="+mn-ea"/>
          <a:ea typeface="+mn-ea"/>
          <a:cs typeface="+mn-cs"/>
        </a:defRPr>
      </a:lvl2pPr>
      <a:lvl3pPr marL="952500" marR="0" indent="-196850" algn="l" defTabSz="863600" rtl="0" eaLnBrk="1" fontAlgn="base" latinLnBrk="0" hangingPunct="1">
        <a:lnSpc>
          <a:spcPct val="100000"/>
        </a:lnSpc>
        <a:spcBef>
          <a:spcPct val="20000"/>
        </a:spcBef>
        <a:spcAft>
          <a:spcPct val="0"/>
        </a:spcAft>
        <a:buClr>
          <a:schemeClr val="bg1">
            <a:lumMod val="75000"/>
          </a:schemeClr>
        </a:buClr>
        <a:buSzTx/>
        <a:buFontTx/>
        <a:buChar char="▪"/>
        <a:tabLst/>
        <a:defRPr kumimoji="1" sz="1400" kern="1200">
          <a:solidFill>
            <a:schemeClr val="tx1"/>
          </a:solidFill>
          <a:latin typeface="+mn-ea"/>
          <a:ea typeface="+mn-ea"/>
          <a:cs typeface="+mn-cs"/>
        </a:defRPr>
      </a:lvl3pPr>
      <a:lvl4pPr marL="1335088" marR="0" indent="-192088" algn="l" defTabSz="863600" rtl="0" eaLnBrk="1" fontAlgn="base" latinLnBrk="0" hangingPunct="1">
        <a:lnSpc>
          <a:spcPct val="100000"/>
        </a:lnSpc>
        <a:spcBef>
          <a:spcPct val="15000"/>
        </a:spcBef>
        <a:spcAft>
          <a:spcPct val="0"/>
        </a:spcAft>
        <a:buClr>
          <a:schemeClr val="bg1">
            <a:lumMod val="75000"/>
          </a:schemeClr>
        </a:buClr>
        <a:buSzTx/>
        <a:buFontTx/>
        <a:buChar char="▪"/>
        <a:tabLst/>
        <a:defRPr kumimoji="1" sz="1200" kern="1200">
          <a:solidFill>
            <a:schemeClr val="tx1"/>
          </a:solidFill>
          <a:latin typeface="+mn-ea"/>
          <a:ea typeface="+mn-ea"/>
          <a:cs typeface="+mn-cs"/>
        </a:defRPr>
      </a:lvl4pPr>
      <a:lvl5pPr marL="1717675" marR="0" indent="-192088" algn="l" defTabSz="863600" rtl="0" eaLnBrk="1" fontAlgn="base" latinLnBrk="0" hangingPunct="1">
        <a:lnSpc>
          <a:spcPct val="100000"/>
        </a:lnSpc>
        <a:spcBef>
          <a:spcPct val="10000"/>
        </a:spcBef>
        <a:spcAft>
          <a:spcPct val="0"/>
        </a:spcAft>
        <a:buClr>
          <a:schemeClr val="bg1">
            <a:lumMod val="75000"/>
          </a:schemeClr>
        </a:buClr>
        <a:buSzTx/>
        <a:buFontTx/>
        <a:buChar char="▪"/>
        <a:tabLst/>
        <a:defRPr kumimoji="1" sz="1200" kern="1200">
          <a:solidFill>
            <a:schemeClr val="tx1"/>
          </a:solidFill>
          <a:latin typeface="+mn-ea"/>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8BE3628C-5EA3-3FD9-4229-F5CABE8DC001}"/>
              </a:ext>
            </a:extLst>
          </p:cNvPr>
          <p:cNvSpPr/>
          <p:nvPr/>
        </p:nvSpPr>
        <p:spPr>
          <a:xfrm>
            <a:off x="992560" y="1484784"/>
            <a:ext cx="7920880" cy="1872208"/>
          </a:xfrm>
          <a:prstGeom prst="rect">
            <a:avLst/>
          </a:prstGeom>
          <a:solidFill>
            <a:schemeClr val="accent3"/>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400" b="1" dirty="0">
                <a:solidFill>
                  <a:schemeClr val="tx1"/>
                </a:solidFill>
              </a:rPr>
              <a:t>令和</a:t>
            </a:r>
            <a:r>
              <a:rPr lang="en-US" altLang="ja-JP" sz="2400" b="1" dirty="0">
                <a:solidFill>
                  <a:schemeClr val="tx1"/>
                </a:solidFill>
              </a:rPr>
              <a:t>5</a:t>
            </a:r>
            <a:r>
              <a:rPr lang="ja-JP" altLang="en-US" sz="2400" b="1" dirty="0">
                <a:solidFill>
                  <a:schemeClr val="tx1"/>
                </a:solidFill>
              </a:rPr>
              <a:t>年度補正予算</a:t>
            </a:r>
            <a:endParaRPr lang="en-US" altLang="ja-JP" sz="2400" b="1" dirty="0">
              <a:solidFill>
                <a:schemeClr val="tx1"/>
              </a:solidFill>
            </a:endParaRPr>
          </a:p>
          <a:p>
            <a:pPr algn="ctr"/>
            <a:r>
              <a:rPr lang="ja-JP" altLang="en-US" sz="2400" b="1" dirty="0">
                <a:solidFill>
                  <a:schemeClr val="tx1"/>
                </a:solidFill>
              </a:rPr>
              <a:t>⾼等教育機関における共同講座創造⽀援事業費補助⾦</a:t>
            </a:r>
            <a:endParaRPr lang="en-US" altLang="ja-JP" sz="2400" b="1" dirty="0">
              <a:solidFill>
                <a:schemeClr val="tx1"/>
              </a:solidFill>
            </a:endParaRPr>
          </a:p>
          <a:p>
            <a:pPr algn="ctr"/>
            <a:endParaRPr kumimoji="1" lang="en-US" altLang="ja-JP" sz="2400" b="1" dirty="0">
              <a:solidFill>
                <a:schemeClr val="tx1"/>
              </a:solidFill>
              <a:latin typeface="+mn-ea"/>
              <a:cs typeface="Arial" panose="020B0604020202020204" pitchFamily="34" charset="0"/>
            </a:endParaRPr>
          </a:p>
          <a:p>
            <a:pPr algn="ctr"/>
            <a:r>
              <a:rPr kumimoji="1" lang="ja-JP" altLang="en-US" sz="2400" b="1" dirty="0">
                <a:solidFill>
                  <a:schemeClr val="tx1"/>
                </a:solidFill>
                <a:latin typeface="+mn-ea"/>
                <a:cs typeface="Arial" panose="020B0604020202020204" pitchFamily="34" charset="0"/>
              </a:rPr>
              <a:t>補助事業概要説明書</a:t>
            </a:r>
          </a:p>
        </p:txBody>
      </p:sp>
      <p:sp>
        <p:nvSpPr>
          <p:cNvPr id="3" name="テキスト ボックス 2">
            <a:extLst>
              <a:ext uri="{FF2B5EF4-FFF2-40B4-BE49-F238E27FC236}">
                <a16:creationId xmlns:a16="http://schemas.microsoft.com/office/drawing/2014/main" id="{7858FA62-85FA-0CBA-7BD2-DF294AA668C1}"/>
              </a:ext>
            </a:extLst>
          </p:cNvPr>
          <p:cNvSpPr txBox="1"/>
          <p:nvPr/>
        </p:nvSpPr>
        <p:spPr>
          <a:xfrm>
            <a:off x="997893" y="3789040"/>
            <a:ext cx="2701381" cy="1169551"/>
          </a:xfrm>
          <a:prstGeom prst="rect">
            <a:avLst/>
          </a:prstGeom>
          <a:noFill/>
        </p:spPr>
        <p:txBody>
          <a:bodyPr wrap="none" rtlCol="0">
            <a:spAutoFit/>
          </a:bodyPr>
          <a:lstStyle/>
          <a:p>
            <a:pPr algn="l" defTabSz="746125">
              <a:spcAft>
                <a:spcPts val="600"/>
              </a:spcAft>
            </a:pPr>
            <a:r>
              <a:rPr kumimoji="1" lang="ja-JP" altLang="en-US" sz="2000" b="1" dirty="0">
                <a:latin typeface="+mn-ea"/>
                <a:cs typeface="Arial" panose="020B0604020202020204" pitchFamily="34" charset="0"/>
              </a:rPr>
              <a:t>申請者</a:t>
            </a:r>
            <a:r>
              <a:rPr kumimoji="1" lang="en-US" altLang="ja-JP" sz="2000" b="1" dirty="0">
                <a:latin typeface="+mn-ea"/>
                <a:cs typeface="Arial" panose="020B0604020202020204" pitchFamily="34" charset="0"/>
              </a:rPr>
              <a:t>		</a:t>
            </a:r>
            <a:r>
              <a:rPr kumimoji="1" lang="ja-JP" altLang="en-US" sz="2000" b="1" dirty="0">
                <a:latin typeface="+mn-ea"/>
                <a:cs typeface="Arial" panose="020B0604020202020204" pitchFamily="34" charset="0"/>
              </a:rPr>
              <a:t>：</a:t>
            </a:r>
            <a:endParaRPr kumimoji="1" lang="en-US" altLang="ja-JP" sz="2000" b="1" dirty="0">
              <a:latin typeface="+mn-ea"/>
              <a:cs typeface="Arial" panose="020B0604020202020204" pitchFamily="34" charset="0"/>
            </a:endParaRPr>
          </a:p>
          <a:p>
            <a:pPr algn="l" defTabSz="746125">
              <a:spcAft>
                <a:spcPts val="600"/>
              </a:spcAft>
            </a:pPr>
            <a:r>
              <a:rPr kumimoji="1" lang="ja-JP" altLang="en-US" sz="2000" b="1" dirty="0">
                <a:latin typeface="+mn-ea"/>
                <a:cs typeface="Arial" panose="020B0604020202020204" pitchFamily="34" charset="0"/>
              </a:rPr>
              <a:t>連携高等教育機関</a:t>
            </a:r>
            <a:r>
              <a:rPr kumimoji="1" lang="en-US" altLang="ja-JP" sz="2000" b="1" dirty="0">
                <a:latin typeface="+mn-ea"/>
                <a:cs typeface="Arial" panose="020B0604020202020204" pitchFamily="34" charset="0"/>
              </a:rPr>
              <a:t>	</a:t>
            </a:r>
            <a:r>
              <a:rPr kumimoji="1" lang="ja-JP" altLang="en-US" sz="2000" b="1" dirty="0">
                <a:latin typeface="+mn-ea"/>
                <a:cs typeface="Arial" panose="020B0604020202020204" pitchFamily="34" charset="0"/>
              </a:rPr>
              <a:t>：</a:t>
            </a:r>
            <a:endParaRPr kumimoji="1" lang="en-US" altLang="ja-JP" sz="2000" b="1" dirty="0">
              <a:latin typeface="+mn-ea"/>
              <a:cs typeface="Arial" panose="020B0604020202020204" pitchFamily="34" charset="0"/>
            </a:endParaRPr>
          </a:p>
          <a:p>
            <a:pPr algn="l" defTabSz="746125">
              <a:spcAft>
                <a:spcPts val="600"/>
              </a:spcAft>
            </a:pPr>
            <a:r>
              <a:rPr kumimoji="1" lang="ja-JP" altLang="en-US" sz="2000" b="1" dirty="0">
                <a:latin typeface="+mn-ea"/>
                <a:cs typeface="Arial" panose="020B0604020202020204" pitchFamily="34" charset="0"/>
              </a:rPr>
              <a:t>共同講座名</a:t>
            </a:r>
            <a:r>
              <a:rPr kumimoji="1" lang="en-US" altLang="ja-JP" sz="2000" b="1" dirty="0">
                <a:latin typeface="+mn-ea"/>
                <a:cs typeface="Arial" panose="020B0604020202020204" pitchFamily="34" charset="0"/>
              </a:rPr>
              <a:t>		</a:t>
            </a:r>
            <a:r>
              <a:rPr kumimoji="1" lang="ja-JP" altLang="en-US" sz="2000" b="1" dirty="0">
                <a:latin typeface="+mn-ea"/>
                <a:cs typeface="Arial" panose="020B0604020202020204" pitchFamily="34" charset="0"/>
              </a:rPr>
              <a:t>：</a:t>
            </a:r>
          </a:p>
        </p:txBody>
      </p:sp>
      <p:sp>
        <p:nvSpPr>
          <p:cNvPr id="4" name="正方形/長方形 3">
            <a:extLst>
              <a:ext uri="{FF2B5EF4-FFF2-40B4-BE49-F238E27FC236}">
                <a16:creationId xmlns:a16="http://schemas.microsoft.com/office/drawing/2014/main" id="{3E1A195C-33D9-93BF-056C-6AE4C645D0F0}"/>
              </a:ext>
            </a:extLst>
          </p:cNvPr>
          <p:cNvSpPr/>
          <p:nvPr/>
        </p:nvSpPr>
        <p:spPr>
          <a:xfrm>
            <a:off x="8409384" y="260648"/>
            <a:ext cx="1224136" cy="432048"/>
          </a:xfrm>
          <a:prstGeom prst="rect">
            <a:avLst/>
          </a:prstGeom>
          <a:solidFill>
            <a:schemeClr val="bg1"/>
          </a:solidFill>
          <a:ln w="952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tx1"/>
                </a:solidFill>
                <a:latin typeface="+mn-ea"/>
                <a:cs typeface="Arial" panose="020B0604020202020204" pitchFamily="34" charset="0"/>
              </a:rPr>
              <a:t>別添１</a:t>
            </a:r>
          </a:p>
        </p:txBody>
      </p:sp>
    </p:spTree>
    <p:extLst>
      <p:ext uri="{BB962C8B-B14F-4D97-AF65-F5344CB8AC3E}">
        <p14:creationId xmlns:p14="http://schemas.microsoft.com/office/powerpoint/2010/main" val="33730359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2-3. </a:t>
            </a:r>
            <a:r>
              <a:rPr lang="ja-JP" altLang="en-US"/>
              <a:t>人材育成に必要な取組の全体像と共同講座の位置づけ</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461665"/>
          </a:xfrm>
        </p:spPr>
        <p:txBody>
          <a:bodyPr>
            <a:spAutoFit/>
          </a:bodyPr>
          <a:lstStyle/>
          <a:p>
            <a:r>
              <a:rPr lang="ja-JP" altLang="en-US" sz="1200" dirty="0"/>
              <a:t>前述の人材像の育成・採用等を進めていく取組について、共同講座（講義、実習・フィールドワーク・</a:t>
            </a:r>
            <a:r>
              <a:rPr lang="en-US" altLang="ja-JP" sz="1200" dirty="0"/>
              <a:t>PBL</a:t>
            </a:r>
            <a:r>
              <a:rPr lang="ja-JP" altLang="en-US" sz="1200" dirty="0"/>
              <a:t>、共同研究等）以外の取組も含めて計画を説明し、その中での共同講座の位置づけについて説明してください。</a:t>
            </a:r>
            <a:endParaRPr lang="en-US" altLang="ja-JP" sz="1200" dirty="0"/>
          </a:p>
        </p:txBody>
      </p:sp>
      <p:sp>
        <p:nvSpPr>
          <p:cNvPr id="16" name="正方形/長方形 15">
            <a:extLst>
              <a:ext uri="{FF2B5EF4-FFF2-40B4-BE49-F238E27FC236}">
                <a16:creationId xmlns:a16="http://schemas.microsoft.com/office/drawing/2014/main" id="{587AE257-DD0B-7DFC-310B-F8FD25B05538}"/>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accent1"/>
                </a:solidFill>
                <a:latin typeface="+mn-ea"/>
                <a:cs typeface="Arial" panose="020B0604020202020204" pitchFamily="34" charset="0"/>
              </a:rPr>
              <a:t>講座タイプ：地域・業界</a:t>
            </a:r>
            <a:r>
              <a:rPr lang="ja-JP" altLang="en-US" sz="1400" b="1">
                <a:solidFill>
                  <a:schemeClr val="accent1"/>
                </a:solidFill>
                <a:latin typeface="+mn-ea"/>
                <a:cs typeface="Arial" panose="020B0604020202020204" pitchFamily="34" charset="0"/>
              </a:rPr>
              <a:t>人材育成</a:t>
            </a:r>
            <a:r>
              <a:rPr kumimoji="1" lang="ja-JP" altLang="en-US" sz="1400" b="1">
                <a:solidFill>
                  <a:schemeClr val="accent1"/>
                </a:solidFill>
                <a:latin typeface="+mn-ea"/>
                <a:cs typeface="Arial" panose="020B0604020202020204" pitchFamily="34" charset="0"/>
              </a:rPr>
              <a:t>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企業人材育成型を選択した場合は不要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261656258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2-4. </a:t>
            </a:r>
            <a:r>
              <a:rPr lang="ja-JP" altLang="en-US" dirty="0"/>
              <a:t>⑨（ア）又は（イ）以外の者の参加が適切で無い理由</a:t>
            </a:r>
            <a:r>
              <a:rPr lang="ja-JP" altLang="en-US" sz="1200" dirty="0"/>
              <a:t>（要件⑩但し書きに該当する場合のみ）</a:t>
            </a:r>
            <a:endParaRPr lang="ja-JP" altLang="en-US" dirty="0"/>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461665"/>
          </a:xfrm>
        </p:spPr>
        <p:txBody>
          <a:bodyPr>
            <a:spAutoFit/>
          </a:bodyPr>
          <a:lstStyle/>
          <a:p>
            <a:r>
              <a:rPr lang="ja-JP" altLang="en-US" sz="1200" dirty="0"/>
              <a:t>公募要領</a:t>
            </a:r>
            <a:r>
              <a:rPr lang="en-US" altLang="ja-JP" sz="1200" dirty="0"/>
              <a:t> 2-2 </a:t>
            </a:r>
            <a:r>
              <a:rPr lang="ja-JP" altLang="en-US" sz="1200" dirty="0"/>
              <a:t>補助対象事業</a:t>
            </a:r>
            <a:r>
              <a:rPr lang="en-US" altLang="ja-JP" sz="1200" dirty="0"/>
              <a:t> </a:t>
            </a:r>
            <a:r>
              <a:rPr lang="ja-JP" altLang="en-US" sz="1200" dirty="0"/>
              <a:t>要件⑨で規定されている、「（ア）学生」又は「（イ）補助対象事業者の従業員」以外の者の参加が適切でない場合、その理由を具体的に記載してください。</a:t>
            </a:r>
            <a:endParaRPr lang="en-US" altLang="ja-JP" sz="1200" dirty="0"/>
          </a:p>
        </p:txBody>
      </p:sp>
    </p:spTree>
    <p:extLst>
      <p:ext uri="{BB962C8B-B14F-4D97-AF65-F5344CB8AC3E}">
        <p14:creationId xmlns:p14="http://schemas.microsoft.com/office/powerpoint/2010/main" val="134273261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３．共同講座の内容・実施方法</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301080091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1551194"/>
          </a:xfrm>
        </p:spPr>
        <p:txBody>
          <a:bodyPr>
            <a:spAutoFit/>
          </a:bodyPr>
          <a:lstStyle/>
          <a:p>
            <a:r>
              <a:rPr lang="ja-JP" altLang="en-US" sz="1200" dirty="0"/>
              <a:t>２．で説明した「育成したい人材像」に対して、今回の講座受講対象者がどのような層になるか、またどの程度の規模を想定しているかを説明してください。</a:t>
            </a:r>
            <a:endParaRPr lang="en-US" altLang="ja-JP" sz="1200" dirty="0"/>
          </a:p>
          <a:p>
            <a:r>
              <a:rPr lang="ja-JP" altLang="en-US" sz="1200" dirty="0"/>
              <a:t>参加者対象者について「</a:t>
            </a:r>
            <a:r>
              <a:rPr lang="en-US" altLang="ja-JP" sz="1200" dirty="0"/>
              <a:t>(</a:t>
            </a:r>
            <a:r>
              <a:rPr lang="ja-JP" altLang="en-US" sz="1200" dirty="0"/>
              <a:t>ア</a:t>
            </a:r>
            <a:r>
              <a:rPr lang="en-US" altLang="ja-JP" sz="1200" dirty="0"/>
              <a:t>)</a:t>
            </a:r>
            <a:r>
              <a:rPr lang="ja-JP" altLang="en-US" sz="1200" dirty="0"/>
              <a:t>学⽣」「</a:t>
            </a:r>
            <a:r>
              <a:rPr lang="en-US" altLang="ja-JP" sz="1200" dirty="0"/>
              <a:t>(</a:t>
            </a:r>
            <a:r>
              <a:rPr lang="ja-JP" altLang="en-US" sz="1200" dirty="0"/>
              <a:t>イ</a:t>
            </a:r>
            <a:r>
              <a:rPr lang="en-US" altLang="ja-JP" sz="1200" dirty="0"/>
              <a:t>)</a:t>
            </a:r>
            <a:r>
              <a:rPr lang="ja-JP" altLang="en-US" sz="1200" dirty="0"/>
              <a:t>補助対象事業者の従業員」「</a:t>
            </a:r>
            <a:r>
              <a:rPr lang="en-US" altLang="ja-JP" sz="1200" dirty="0"/>
              <a:t>(</a:t>
            </a:r>
            <a:r>
              <a:rPr lang="ja-JP" altLang="en-US" sz="1200" dirty="0"/>
              <a:t>ウ</a:t>
            </a:r>
            <a:r>
              <a:rPr lang="en-US" altLang="ja-JP" sz="1200" dirty="0"/>
              <a:t>)</a:t>
            </a:r>
            <a:r>
              <a:rPr lang="ja-JP" altLang="en-US" sz="1200" dirty="0"/>
              <a:t>補助対象事業者の子会社・関連会社の従業員」「</a:t>
            </a:r>
            <a:r>
              <a:rPr lang="en-US" altLang="ja-JP" sz="1200" dirty="0"/>
              <a:t>(</a:t>
            </a:r>
            <a:r>
              <a:rPr lang="ja-JP" altLang="en-US" sz="1200" dirty="0"/>
              <a:t>エ</a:t>
            </a:r>
            <a:r>
              <a:rPr lang="en-US" altLang="ja-JP" sz="1200" dirty="0"/>
              <a:t>)</a:t>
            </a:r>
            <a:r>
              <a:rPr lang="ja-JP" altLang="en-US" sz="1200" dirty="0"/>
              <a:t>その他補助対象事業者の事業に密接に関係する者」、あるいは「（ア）～（エ）に限らず一般公開」かがわかるように記載をすること。また、特に「</a:t>
            </a:r>
            <a:r>
              <a:rPr lang="en-US" altLang="ja-JP" sz="1200" dirty="0"/>
              <a:t>(</a:t>
            </a:r>
            <a:r>
              <a:rPr lang="ja-JP" altLang="en-US" sz="1200" dirty="0"/>
              <a:t>エ</a:t>
            </a:r>
            <a:r>
              <a:rPr lang="en-US" altLang="ja-JP" sz="1200" dirty="0"/>
              <a:t>)</a:t>
            </a:r>
            <a:r>
              <a:rPr lang="ja-JP" altLang="en-US" sz="1200" dirty="0"/>
              <a:t>その他補助対象事業者の事業に密接に関係する者」については申請者との具体的な関係性を明示すること。</a:t>
            </a:r>
            <a:endParaRPr lang="en-US" altLang="ja-JP" sz="1200" dirty="0"/>
          </a:p>
          <a:p>
            <a:pPr lvl="1"/>
            <a:r>
              <a:rPr lang="ja-JP" altLang="en-US" sz="1200" dirty="0"/>
              <a:t>参加者の属性によって参加形態や頻度が異なる場合、それらの違いがわかるように記載してください。</a:t>
            </a:r>
            <a:endParaRPr lang="en-US" altLang="ja-JP" sz="1200" dirty="0"/>
          </a:p>
          <a:p>
            <a:r>
              <a:rPr lang="ja-JP" altLang="en-US" sz="1200" dirty="0"/>
              <a:t>補助対象事業要件である「（ア）～（エ）のいずれかに該当する者が原則として</a:t>
            </a:r>
            <a:r>
              <a:rPr lang="en-US" altLang="ja-JP" sz="1200" dirty="0"/>
              <a:t>20</a:t>
            </a:r>
            <a:r>
              <a:rPr lang="ja-JP" altLang="en-US" sz="1200" dirty="0"/>
              <a:t>名以上の参加者を想定していること。」を満たさない場合、公募要領に基づき、共同講座の対象分野等の特性に鑑みてその旨および理由を記載すること。</a:t>
            </a:r>
            <a:endParaRPr lang="en-US" altLang="ja-JP" sz="1200" dirty="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3-1. </a:t>
            </a:r>
            <a:r>
              <a:rPr lang="ja-JP" altLang="en-US"/>
              <a:t>講座受講対象者と参加人数</a:t>
            </a:r>
          </a:p>
        </p:txBody>
      </p:sp>
    </p:spTree>
    <p:extLst>
      <p:ext uri="{BB962C8B-B14F-4D97-AF65-F5344CB8AC3E}">
        <p14:creationId xmlns:p14="http://schemas.microsoft.com/office/powerpoint/2010/main" val="237853193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757130"/>
          </a:xfrm>
        </p:spPr>
        <p:txBody>
          <a:bodyPr>
            <a:spAutoFit/>
          </a:bodyPr>
          <a:lstStyle/>
          <a:p>
            <a:r>
              <a:rPr lang="ja-JP" altLang="en-US" sz="1200" dirty="0"/>
              <a:t>２．の内容と紐付けて、共同講座の全体像を内容（講義、実習・フィールドワーク・</a:t>
            </a:r>
            <a:r>
              <a:rPr lang="en-US" altLang="ja-JP" sz="1200" dirty="0"/>
              <a:t>PBL</a:t>
            </a:r>
            <a:r>
              <a:rPr lang="ja-JP" altLang="en-US" sz="1200" dirty="0"/>
              <a:t>、共同研究等）毎に、説明してください。</a:t>
            </a:r>
            <a:endParaRPr lang="en-US" altLang="ja-JP" sz="1200" dirty="0"/>
          </a:p>
          <a:p>
            <a:r>
              <a:rPr lang="ja-JP" altLang="en-US" sz="1200" dirty="0"/>
              <a:t>各実施内容ごとの活動時間がわかるようにしてください。</a:t>
            </a:r>
            <a:endParaRPr lang="en-US" altLang="ja-JP" sz="1200" dirty="0"/>
          </a:p>
          <a:p>
            <a:r>
              <a:rPr lang="ja-JP" altLang="en-US" sz="1200" dirty="0"/>
              <a:t>企業や高等教育機関の特色を活かして注力するポイントについては、特に詳細に記載してください。</a:t>
            </a:r>
            <a:endParaRPr lang="en-US" altLang="ja-JP" sz="1200" dirty="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3-2. </a:t>
            </a:r>
            <a:r>
              <a:rPr lang="ja-JP" altLang="en-US"/>
              <a:t>講座の全体像</a:t>
            </a:r>
          </a:p>
        </p:txBody>
      </p:sp>
    </p:spTree>
    <p:extLst>
      <p:ext uri="{BB962C8B-B14F-4D97-AF65-F5344CB8AC3E}">
        <p14:creationId xmlns:p14="http://schemas.microsoft.com/office/powerpoint/2010/main" val="74711784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276999"/>
          </a:xfrm>
        </p:spPr>
        <p:txBody>
          <a:bodyPr>
            <a:spAutoFit/>
          </a:bodyPr>
          <a:lstStyle/>
          <a:p>
            <a:r>
              <a:rPr lang="en-US" altLang="ja-JP" sz="1200" dirty="0"/>
              <a:t>3-2. </a:t>
            </a:r>
            <a:r>
              <a:rPr lang="ja-JP" altLang="en-US" sz="1200" dirty="0"/>
              <a:t>に記載した実施事項について、それぞれどのように実施していくか、具体的な方法について説明してください。</a:t>
            </a:r>
            <a:endParaRPr lang="en-US" altLang="ja-JP" sz="1200" dirty="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3-2-①. </a:t>
            </a:r>
            <a:r>
              <a:rPr lang="ja-JP" altLang="en-US"/>
              <a:t>実施方法（講義）</a:t>
            </a:r>
          </a:p>
        </p:txBody>
      </p:sp>
    </p:spTree>
    <p:extLst>
      <p:ext uri="{BB962C8B-B14F-4D97-AF65-F5344CB8AC3E}">
        <p14:creationId xmlns:p14="http://schemas.microsoft.com/office/powerpoint/2010/main" val="423754718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276999"/>
          </a:xfrm>
        </p:spPr>
        <p:txBody>
          <a:bodyPr>
            <a:spAutoFit/>
          </a:bodyPr>
          <a:lstStyle/>
          <a:p>
            <a:r>
              <a:rPr lang="en-US" altLang="ja-JP" sz="1200" dirty="0"/>
              <a:t>3-2. </a:t>
            </a:r>
            <a:r>
              <a:rPr lang="ja-JP" altLang="en-US" sz="1200" dirty="0"/>
              <a:t>に記載した実施事項について、それぞれどのように実施していくか、具体的な方法について説明してください。</a:t>
            </a:r>
            <a:endParaRPr lang="en-US" altLang="ja-JP" sz="1200" dirty="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3-2-</a:t>
            </a:r>
            <a:r>
              <a:rPr lang="ja-JP" altLang="en-US"/>
              <a:t>②</a:t>
            </a:r>
            <a:r>
              <a:rPr lang="en-US" altLang="ja-JP" dirty="0"/>
              <a:t>. </a:t>
            </a:r>
            <a:r>
              <a:rPr lang="ja-JP" altLang="en-US"/>
              <a:t>実施方法（実習・フィールドワーク・</a:t>
            </a:r>
            <a:r>
              <a:rPr lang="en-US" altLang="ja-JP" dirty="0"/>
              <a:t>PBL</a:t>
            </a:r>
            <a:r>
              <a:rPr lang="ja-JP" altLang="en-US"/>
              <a:t>）</a:t>
            </a:r>
          </a:p>
        </p:txBody>
      </p:sp>
    </p:spTree>
    <p:extLst>
      <p:ext uri="{BB962C8B-B14F-4D97-AF65-F5344CB8AC3E}">
        <p14:creationId xmlns:p14="http://schemas.microsoft.com/office/powerpoint/2010/main" val="261883698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701731"/>
          </a:xfrm>
        </p:spPr>
        <p:txBody>
          <a:bodyPr>
            <a:spAutoFit/>
          </a:bodyPr>
          <a:lstStyle/>
          <a:p>
            <a:r>
              <a:rPr lang="en-US" altLang="ja-JP" sz="1200" dirty="0"/>
              <a:t>3-2. </a:t>
            </a:r>
            <a:r>
              <a:rPr lang="ja-JP" altLang="en-US" sz="1200" dirty="0"/>
              <a:t>に記載した実施事項について、それぞれどのように実施していくか、具体的な方法について説明してください。</a:t>
            </a:r>
            <a:endParaRPr lang="en-US" altLang="ja-JP" sz="1200" dirty="0"/>
          </a:p>
          <a:p>
            <a:r>
              <a:rPr lang="ja-JP" altLang="en-US" sz="1200" dirty="0"/>
              <a:t>共同研究を実施し、それに関係する補助対象経費を計上している場合は、高等教育機関への常駐や定期的なゼミ活動等の人材交流・知の交流による人材育成効果を意図して設計している点について説明してください。 </a:t>
            </a:r>
            <a:endParaRPr lang="en-US" altLang="ja-JP" sz="1200" dirty="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3-2-</a:t>
            </a:r>
            <a:r>
              <a:rPr lang="ja-JP" altLang="en-US"/>
              <a:t>③</a:t>
            </a:r>
            <a:r>
              <a:rPr lang="en-US" altLang="ja-JP" dirty="0"/>
              <a:t>. </a:t>
            </a:r>
            <a:r>
              <a:rPr lang="ja-JP" altLang="en-US"/>
              <a:t>実施方法（共同研究）</a:t>
            </a:r>
          </a:p>
        </p:txBody>
      </p:sp>
    </p:spTree>
    <p:extLst>
      <p:ext uri="{BB962C8B-B14F-4D97-AF65-F5344CB8AC3E}">
        <p14:creationId xmlns:p14="http://schemas.microsoft.com/office/powerpoint/2010/main" val="127368512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34075"/>
            <a:ext cx="9505950" cy="461665"/>
          </a:xfrm>
        </p:spPr>
        <p:txBody>
          <a:bodyPr lIns="91440" tIns="45720" rIns="91440" bIns="45720" anchor="t">
            <a:spAutoFit/>
          </a:bodyPr>
          <a:lstStyle/>
          <a:p>
            <a:r>
              <a:rPr lang="ja-JP" altLang="en-US" sz="1200" dirty="0"/>
              <a:t>過去の実施内容の効果検証結果を踏まえて検討した追加的実施事項（講義等の内容の発展、新たなカリキュラムの追加、成果指標の設定と評価フローの構築</a:t>
            </a:r>
            <a:r>
              <a:rPr lang="en-US" altLang="ja-JP" sz="1200" dirty="0"/>
              <a:t>…</a:t>
            </a:r>
            <a:r>
              <a:rPr lang="ja-JP" altLang="en-US" sz="1200" dirty="0"/>
              <a:t>等）であり、</a:t>
            </a:r>
            <a:r>
              <a:rPr lang="en-US" altLang="ja-JP" sz="1200" dirty="0"/>
              <a:t>2023</a:t>
            </a:r>
            <a:r>
              <a:rPr lang="ja-JP" altLang="en-US" sz="1200" dirty="0"/>
              <a:t>年</a:t>
            </a:r>
            <a:r>
              <a:rPr lang="en-US" altLang="ja-JP" sz="1200" dirty="0"/>
              <a:t>11</a:t>
            </a:r>
            <a:r>
              <a:rPr lang="ja-JP" altLang="en-US" sz="1200" dirty="0"/>
              <a:t>月</a:t>
            </a:r>
            <a:r>
              <a:rPr lang="en-US" altLang="ja-JP" sz="1200" dirty="0"/>
              <a:t>29</a:t>
            </a:r>
            <a:r>
              <a:rPr lang="ja-JP" altLang="en-US" sz="1200" dirty="0"/>
              <a:t>日以降に高等教育機関と合意した内容を記載してください。</a:t>
            </a:r>
            <a:endParaRPr lang="en-US" altLang="ja-JP" sz="1200" dirty="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3-3. </a:t>
            </a:r>
            <a:r>
              <a:rPr lang="ja-JP" altLang="en-US" dirty="0"/>
              <a:t>過去の実施内容からの改善・発展ポイント</a:t>
            </a:r>
            <a:r>
              <a:rPr lang="en-US" altLang="ja-JP" sz="1200" dirty="0"/>
              <a:t>(2023</a:t>
            </a:r>
            <a:r>
              <a:rPr lang="ja-JP" altLang="en-US" sz="1200" dirty="0"/>
              <a:t>年</a:t>
            </a:r>
            <a:r>
              <a:rPr lang="en-US" altLang="ja-JP" sz="1200" dirty="0"/>
              <a:t>11</a:t>
            </a:r>
            <a:r>
              <a:rPr lang="ja-JP" altLang="en-US" sz="1200" dirty="0"/>
              <a:t>月</a:t>
            </a:r>
            <a:r>
              <a:rPr lang="en-US" altLang="ja-JP" sz="1200" dirty="0"/>
              <a:t>29</a:t>
            </a:r>
            <a:r>
              <a:rPr lang="ja-JP" altLang="en-US" sz="1200" dirty="0"/>
              <a:t>日以前から設置されている共同講座の場合のみ）</a:t>
            </a:r>
            <a:endParaRPr lang="en-US" altLang="ja-JP" sz="1200" dirty="0"/>
          </a:p>
        </p:txBody>
      </p:sp>
    </p:spTree>
    <p:extLst>
      <p:ext uri="{BB962C8B-B14F-4D97-AF65-F5344CB8AC3E}">
        <p14:creationId xmlns:p14="http://schemas.microsoft.com/office/powerpoint/2010/main" val="385242670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４．実施体制</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26477077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5007713-AD1A-B16D-7948-0C4ED327D355}"/>
              </a:ext>
            </a:extLst>
          </p:cNvPr>
          <p:cNvSpPr>
            <a:spLocks noGrp="1"/>
          </p:cNvSpPr>
          <p:nvPr>
            <p:ph type="body" sz="quarter" idx="14"/>
          </p:nvPr>
        </p:nvSpPr>
        <p:spPr>
          <a:xfrm>
            <a:off x="199710" y="1124744"/>
            <a:ext cx="9505950" cy="5661550"/>
          </a:xfrm>
        </p:spPr>
        <p:txBody>
          <a:bodyPr/>
          <a:lstStyle/>
          <a:p>
            <a:pPr marL="342900" indent="-342900">
              <a:buFont typeface="+mj-lt"/>
              <a:buAutoNum type="arabicPeriod"/>
            </a:pPr>
            <a:r>
              <a:rPr lang="ja-JP" altLang="en-US" sz="1100" dirty="0"/>
              <a:t>本提案のサマリ</a:t>
            </a:r>
            <a:endParaRPr lang="en-US" altLang="ja-JP" sz="1100" dirty="0"/>
          </a:p>
          <a:p>
            <a:pPr marL="342900" indent="-342900">
              <a:buFont typeface="+mj-lt"/>
              <a:buAutoNum type="arabicPeriod"/>
            </a:pPr>
            <a:r>
              <a:rPr lang="ja-JP" altLang="en-US" sz="1100" dirty="0"/>
              <a:t>背景・目的</a:t>
            </a:r>
            <a:endParaRPr lang="en-US" altLang="ja-JP" sz="1100" dirty="0"/>
          </a:p>
          <a:p>
            <a:pPr marL="720725" lvl="1" indent="-342900">
              <a:buFont typeface="+mj-lt"/>
              <a:buAutoNum type="arabicPeriod"/>
            </a:pPr>
            <a:r>
              <a:rPr lang="ja-JP" altLang="en-US" sz="1100" dirty="0"/>
              <a:t>申請者の中長期経営戦略・事業戦略</a:t>
            </a:r>
            <a:r>
              <a:rPr lang="en-US" altLang="ja-JP" sz="1100" dirty="0"/>
              <a:t> /</a:t>
            </a:r>
            <a:r>
              <a:rPr lang="ja-JP" altLang="en-US" sz="1100" dirty="0"/>
              <a:t>対象とする地域・業界の学び直しの必要性・背景</a:t>
            </a:r>
            <a:endParaRPr lang="en-US" altLang="ja-JP" sz="1100" dirty="0"/>
          </a:p>
          <a:p>
            <a:pPr marL="720725" lvl="1" indent="-342900">
              <a:buFont typeface="+mj-lt"/>
              <a:buAutoNum type="arabicPeriod"/>
            </a:pPr>
            <a:r>
              <a:rPr lang="ja-JP" altLang="en-US" sz="1100" dirty="0"/>
              <a:t>育成したい人材像の説明および経営戦略・事業戦略との関係性</a:t>
            </a:r>
            <a:r>
              <a:rPr lang="en-US" altLang="ja-JP" sz="1100" dirty="0"/>
              <a:t> /</a:t>
            </a:r>
            <a:r>
              <a:rPr lang="ja-JP" altLang="en-US" sz="1100" dirty="0"/>
              <a:t>地域・業界課題と提案者の実施意義に紐づく、育成したい人材像</a:t>
            </a:r>
            <a:endParaRPr lang="en-US" altLang="ja-JP" sz="1100" dirty="0"/>
          </a:p>
          <a:p>
            <a:pPr marL="720725" lvl="1" indent="-342900">
              <a:buFont typeface="+mj-lt"/>
              <a:buAutoNum type="arabicPeriod"/>
            </a:pPr>
            <a:r>
              <a:rPr lang="ja-JP" altLang="en-US" sz="1100" dirty="0"/>
              <a:t>目指す人材の育成に必要な取組の全体像と、本共同講座の位置づけ</a:t>
            </a:r>
            <a:endParaRPr lang="en-US" altLang="ja-JP" sz="1100" dirty="0"/>
          </a:p>
          <a:p>
            <a:pPr marL="720725" lvl="1" indent="-342900">
              <a:buFont typeface="+mj-lt"/>
              <a:buAutoNum type="arabicPeriod"/>
            </a:pPr>
            <a:r>
              <a:rPr lang="ja-JP" altLang="en-US" sz="1100" dirty="0"/>
              <a:t>（「要件⑩」のただし書きに該当する場合のみ）⑨（ア）又は（イ）以外の者の参加が適切で無い理由</a:t>
            </a:r>
            <a:endParaRPr lang="en-US" altLang="ja-JP" sz="1100" dirty="0"/>
          </a:p>
          <a:p>
            <a:pPr marL="342900" indent="-342900">
              <a:buFont typeface="+mj-lt"/>
              <a:buAutoNum type="arabicPeriod"/>
            </a:pPr>
            <a:r>
              <a:rPr lang="ja-JP" altLang="en-US" sz="1100" dirty="0"/>
              <a:t>共同講座の内容・実施方法</a:t>
            </a:r>
            <a:endParaRPr lang="en-US" altLang="ja-JP" sz="1100" dirty="0"/>
          </a:p>
          <a:p>
            <a:pPr marL="720725" lvl="1" indent="-342900">
              <a:buFont typeface="+mj-lt"/>
              <a:buAutoNum type="arabicPeriod"/>
            </a:pPr>
            <a:r>
              <a:rPr lang="ja-JP" altLang="en-US" sz="1100" dirty="0"/>
              <a:t>講座受講対象者と参加人数</a:t>
            </a:r>
            <a:endParaRPr lang="en-US" altLang="ja-JP" sz="1100" dirty="0"/>
          </a:p>
          <a:p>
            <a:pPr marL="720725" lvl="1" indent="-342900">
              <a:buFont typeface="+mj-lt"/>
              <a:buAutoNum type="arabicPeriod"/>
            </a:pPr>
            <a:r>
              <a:rPr lang="ja-JP" altLang="en-US" sz="1100" dirty="0"/>
              <a:t>共同講座の全体像</a:t>
            </a:r>
            <a:endParaRPr lang="en-US" altLang="ja-JP" sz="1100" dirty="0"/>
          </a:p>
          <a:p>
            <a:pPr marL="1108075" lvl="2" indent="-342900">
              <a:buFont typeface="+mj-lt"/>
              <a:buAutoNum type="arabicPeriod"/>
            </a:pPr>
            <a:r>
              <a:rPr lang="ja-JP" altLang="en-US" sz="1100" dirty="0"/>
              <a:t>実施方法（講義）</a:t>
            </a:r>
            <a:endParaRPr lang="en-US" altLang="ja-JP" sz="1100" dirty="0"/>
          </a:p>
          <a:p>
            <a:pPr marL="1108075" lvl="2" indent="-342900">
              <a:buFont typeface="+mj-lt"/>
              <a:buAutoNum type="arabicPeriod"/>
            </a:pPr>
            <a:r>
              <a:rPr lang="ja-JP" altLang="en-US" sz="1100" dirty="0"/>
              <a:t>実施方法（実習・フィールドワーク・</a:t>
            </a:r>
            <a:r>
              <a:rPr lang="en-US" altLang="ja-JP" sz="1100" dirty="0"/>
              <a:t>PBL</a:t>
            </a:r>
            <a:r>
              <a:rPr lang="ja-JP" altLang="en-US" sz="1100" dirty="0"/>
              <a:t>）</a:t>
            </a:r>
            <a:endParaRPr lang="en-US" altLang="ja-JP" sz="1100" dirty="0"/>
          </a:p>
          <a:p>
            <a:pPr marL="1108075" lvl="2" indent="-342900">
              <a:buFont typeface="+mj-lt"/>
              <a:buAutoNum type="arabicPeriod"/>
            </a:pPr>
            <a:r>
              <a:rPr lang="ja-JP" altLang="en-US" sz="1100" dirty="0"/>
              <a:t>実施方法（共同研究）</a:t>
            </a:r>
            <a:endParaRPr lang="en-US" altLang="ja-JP" sz="1100" dirty="0"/>
          </a:p>
          <a:p>
            <a:pPr marL="720725" lvl="1" indent="-342900">
              <a:buFont typeface="+mj-lt"/>
              <a:buAutoNum type="arabicPeriod"/>
            </a:pPr>
            <a:r>
              <a:rPr lang="ja-JP" altLang="en-US" sz="1100" dirty="0"/>
              <a:t>（</a:t>
            </a:r>
            <a:r>
              <a:rPr lang="en-US" altLang="ja-JP" sz="1100" dirty="0"/>
              <a:t>2023</a:t>
            </a:r>
            <a:r>
              <a:rPr lang="ja-JP" altLang="en-US" sz="1100" dirty="0"/>
              <a:t>年</a:t>
            </a:r>
            <a:r>
              <a:rPr lang="en-US" altLang="ja-JP" sz="1100" dirty="0"/>
              <a:t>11⽉29⽇</a:t>
            </a:r>
            <a:r>
              <a:rPr lang="ja-JP" altLang="en-US" sz="1100" dirty="0"/>
              <a:t>以前から設置されている共同講座の場合のみ）過去の実施内容からの改善・発展ポイント</a:t>
            </a:r>
            <a:endParaRPr lang="en-US" altLang="ja-JP" sz="1100" dirty="0"/>
          </a:p>
          <a:p>
            <a:pPr marL="342900" indent="-342900">
              <a:buFont typeface="+mj-lt"/>
              <a:buAutoNum type="arabicPeriod"/>
            </a:pPr>
            <a:r>
              <a:rPr lang="ja-JP" altLang="en-US" sz="1100" dirty="0"/>
              <a:t>実施体制</a:t>
            </a:r>
            <a:endParaRPr lang="en-US" altLang="ja-JP" sz="1100" dirty="0"/>
          </a:p>
          <a:p>
            <a:pPr marL="720725" lvl="1" indent="-342900">
              <a:buFont typeface="+mj-lt"/>
              <a:buAutoNum type="arabicPeriod"/>
            </a:pPr>
            <a:r>
              <a:rPr lang="ja-JP" altLang="en-US" sz="1100" dirty="0"/>
              <a:t>実施体制（補助対象事業者、高等教育機関、その他協力体制）</a:t>
            </a:r>
            <a:endParaRPr lang="en-US" altLang="ja-JP" sz="1100" dirty="0"/>
          </a:p>
          <a:p>
            <a:pPr marL="720725" lvl="1" indent="-342900">
              <a:buFont typeface="+mj-lt"/>
              <a:buAutoNum type="arabicPeriod"/>
            </a:pPr>
            <a:r>
              <a:rPr lang="ja-JP" altLang="en-US" sz="1100" dirty="0"/>
              <a:t>特に主要な役割を担う担当者の経歴・専門性と本事業における主要な役割・担当</a:t>
            </a:r>
            <a:endParaRPr lang="en-US" altLang="ja-JP" sz="1100" dirty="0"/>
          </a:p>
          <a:p>
            <a:pPr marL="342900" indent="-342900">
              <a:buFont typeface="+mj-lt"/>
              <a:buAutoNum type="arabicPeriod"/>
            </a:pPr>
            <a:r>
              <a:rPr lang="ja-JP" altLang="en-US" sz="1100" dirty="0"/>
              <a:t>実施スケジュール</a:t>
            </a:r>
            <a:endParaRPr lang="en-US" altLang="ja-JP" sz="1100" dirty="0"/>
          </a:p>
          <a:p>
            <a:pPr marL="720725" lvl="1" indent="-342900">
              <a:buFont typeface="+mj-lt"/>
              <a:buAutoNum type="arabicPeriod"/>
            </a:pPr>
            <a:r>
              <a:rPr lang="ja-JP" altLang="en-US" sz="1100" dirty="0"/>
              <a:t>実施スケジュール（講座の取組全体）</a:t>
            </a:r>
            <a:endParaRPr lang="en-US" altLang="ja-JP" sz="1100" dirty="0"/>
          </a:p>
          <a:p>
            <a:pPr marL="720725" lvl="1" indent="-342900">
              <a:buFont typeface="+mj-lt"/>
              <a:buAutoNum type="arabicPeriod"/>
            </a:pPr>
            <a:r>
              <a:rPr lang="ja-JP" altLang="en-US" sz="1100" dirty="0"/>
              <a:t>実施スケジュール（補助事業期間）</a:t>
            </a:r>
            <a:endParaRPr lang="en-US" altLang="ja-JP" sz="1100" dirty="0"/>
          </a:p>
          <a:p>
            <a:pPr marL="720725" lvl="1" indent="-342900">
              <a:buFont typeface="+mj-lt"/>
              <a:buAutoNum type="arabicPeriod"/>
            </a:pPr>
            <a:r>
              <a:rPr lang="ja-JP" altLang="en-US" sz="1100" dirty="0"/>
              <a:t>実施スケジュール・プロセスの変更可能性</a:t>
            </a:r>
            <a:endParaRPr lang="en-US" altLang="ja-JP" sz="1100" dirty="0"/>
          </a:p>
          <a:p>
            <a:pPr marL="342900" indent="-342900">
              <a:buFont typeface="+mj-lt"/>
              <a:buAutoNum type="arabicPeriod"/>
            </a:pPr>
            <a:r>
              <a:rPr lang="ja-JP" altLang="en-US" sz="1100" dirty="0"/>
              <a:t>共同講座の成果の見通し</a:t>
            </a:r>
            <a:endParaRPr lang="en-US" altLang="ja-JP" sz="1100" dirty="0"/>
          </a:p>
          <a:p>
            <a:pPr marL="720725" lvl="1" indent="-342900">
              <a:buFont typeface="+mj-lt"/>
              <a:buAutoNum type="arabicPeriod"/>
            </a:pPr>
            <a:r>
              <a:rPr lang="ja-JP" altLang="en-US" sz="1100" dirty="0"/>
              <a:t>人材育成効果の評価軸とそのモニタリング計画</a:t>
            </a:r>
            <a:endParaRPr lang="en-US" altLang="ja-JP" sz="900" dirty="0"/>
          </a:p>
          <a:p>
            <a:pPr marL="720725" lvl="1" indent="-342900">
              <a:buFont typeface="+mj-lt"/>
              <a:buAutoNum type="arabicPeriod"/>
            </a:pPr>
            <a:r>
              <a:rPr lang="ja-JP" altLang="en-US" sz="1100" dirty="0"/>
              <a:t>普段の業務・事業活動への反映計画</a:t>
            </a:r>
            <a:endParaRPr lang="en-US" altLang="ja-JP" sz="1100" dirty="0"/>
          </a:p>
          <a:p>
            <a:pPr marL="720725" lvl="1" indent="-342900">
              <a:buFont typeface="+mj-lt"/>
              <a:buAutoNum type="arabicPeriod"/>
            </a:pPr>
            <a:r>
              <a:rPr lang="ja-JP" altLang="en-US" sz="1100" dirty="0"/>
              <a:t>成果に準じた処遇への反映計画</a:t>
            </a:r>
            <a:endParaRPr lang="en-US" altLang="ja-JP" sz="900" dirty="0"/>
          </a:p>
          <a:p>
            <a:pPr marL="342900" indent="-342900">
              <a:buFont typeface="+mj-lt"/>
              <a:buAutoNum type="arabicPeriod"/>
            </a:pPr>
            <a:endParaRPr lang="en-US" altLang="ja-JP" sz="1100" dirty="0"/>
          </a:p>
        </p:txBody>
      </p:sp>
      <p:sp>
        <p:nvSpPr>
          <p:cNvPr id="3" name="タイトル 2">
            <a:extLst>
              <a:ext uri="{FF2B5EF4-FFF2-40B4-BE49-F238E27FC236}">
                <a16:creationId xmlns:a16="http://schemas.microsoft.com/office/drawing/2014/main" id="{2ACE1F9D-086D-ED08-A501-7ECFDB838067}"/>
              </a:ext>
            </a:extLst>
          </p:cNvPr>
          <p:cNvSpPr>
            <a:spLocks noGrp="1"/>
          </p:cNvSpPr>
          <p:nvPr>
            <p:ph type="title"/>
          </p:nvPr>
        </p:nvSpPr>
        <p:spPr/>
        <p:txBody>
          <a:bodyPr/>
          <a:lstStyle/>
          <a:p>
            <a:r>
              <a:rPr kumimoji="1" lang="ja-JP" altLang="en-US"/>
              <a:t>補助事業概要説明書</a:t>
            </a:r>
          </a:p>
        </p:txBody>
      </p:sp>
      <p:sp>
        <p:nvSpPr>
          <p:cNvPr id="4" name="テキスト プレースホルダー 3">
            <a:extLst>
              <a:ext uri="{FF2B5EF4-FFF2-40B4-BE49-F238E27FC236}">
                <a16:creationId xmlns:a16="http://schemas.microsoft.com/office/drawing/2014/main" id="{CA0108E8-50EB-60BB-C219-E37FEFE990AB}"/>
              </a:ext>
            </a:extLst>
          </p:cNvPr>
          <p:cNvSpPr>
            <a:spLocks noGrp="1"/>
          </p:cNvSpPr>
          <p:nvPr>
            <p:ph type="body" sz="quarter" idx="15"/>
          </p:nvPr>
        </p:nvSpPr>
        <p:spPr/>
        <p:txBody>
          <a:bodyPr/>
          <a:lstStyle/>
          <a:p>
            <a:r>
              <a:rPr kumimoji="1" lang="ja-JP" altLang="en-US"/>
              <a:t>目次</a:t>
            </a:r>
          </a:p>
        </p:txBody>
      </p:sp>
    </p:spTree>
    <p:extLst>
      <p:ext uri="{BB962C8B-B14F-4D97-AF65-F5344CB8AC3E}">
        <p14:creationId xmlns:p14="http://schemas.microsoft.com/office/powerpoint/2010/main" val="259474320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757130"/>
          </a:xfrm>
        </p:spPr>
        <p:txBody>
          <a:bodyPr>
            <a:spAutoFit/>
          </a:bodyPr>
          <a:lstStyle/>
          <a:p>
            <a:r>
              <a:rPr lang="en-US" altLang="ja-JP" sz="1200"/>
              <a:t>4-1. </a:t>
            </a:r>
            <a:r>
              <a:rPr lang="ja-JP" altLang="en-US" sz="1200"/>
              <a:t>補助対象事業者、</a:t>
            </a:r>
            <a:r>
              <a:rPr lang="en-US" altLang="ja-JP" sz="1200"/>
              <a:t>4-2. </a:t>
            </a:r>
            <a:r>
              <a:rPr lang="ja-JP" altLang="en-US" sz="1200"/>
              <a:t>高等教育機関、</a:t>
            </a:r>
            <a:r>
              <a:rPr lang="en-US" altLang="ja-JP" sz="1200"/>
              <a:t>4-3. </a:t>
            </a:r>
            <a:r>
              <a:rPr lang="ja-JP" altLang="en-US" sz="1200"/>
              <a:t>その他協力体制（</a:t>
            </a:r>
            <a:r>
              <a:rPr lang="en-US" altLang="ja-JP" sz="1200"/>
              <a:t>※</a:t>
            </a:r>
            <a:r>
              <a:rPr lang="ja-JP" altLang="en-US" sz="1200"/>
              <a:t>）を含めて、共同講座の実施体制を説明してください。</a:t>
            </a:r>
            <a:endParaRPr lang="en-US" altLang="ja-JP" sz="1200"/>
          </a:p>
          <a:p>
            <a:pPr lvl="1"/>
            <a:r>
              <a:rPr lang="ja-JP" altLang="en-US" sz="1200"/>
              <a:t>（</a:t>
            </a:r>
            <a:r>
              <a:rPr lang="en-US" altLang="ja-JP" sz="1200"/>
              <a:t>※</a:t>
            </a:r>
            <a:r>
              <a:rPr lang="ja-JP" altLang="en-US" sz="1200"/>
              <a:t>）</a:t>
            </a:r>
            <a:r>
              <a:rPr lang="en-US" altLang="ja-JP" sz="1200"/>
              <a:t>4-3. </a:t>
            </a:r>
            <a:r>
              <a:rPr lang="ja-JP" altLang="en-US" sz="1200"/>
              <a:t>その他協力体制については、ある場合のみの記載で可。</a:t>
            </a:r>
            <a:endParaRPr lang="en-US" altLang="ja-JP" sz="1200"/>
          </a:p>
          <a:p>
            <a:pPr lvl="1"/>
            <a:r>
              <a:rPr lang="ja-JP" altLang="en-US" sz="1200"/>
              <a:t>なお、実施体制において活用する人材育成上の強みなどについて、適宜補足説明してください。</a:t>
            </a:r>
            <a:endParaRPr lang="en-US" altLang="ja-JP" sz="120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4-1</a:t>
            </a:r>
            <a:r>
              <a:rPr lang="ja-JP" altLang="en-US"/>
              <a:t>～</a:t>
            </a:r>
            <a:r>
              <a:rPr lang="en-US" altLang="ja-JP"/>
              <a:t>4-3. </a:t>
            </a:r>
            <a:r>
              <a:rPr lang="ja-JP" altLang="en-US"/>
              <a:t>実施体制（補助対象事業者、高等教育機関、その他協力体制）</a:t>
            </a:r>
          </a:p>
        </p:txBody>
      </p:sp>
    </p:spTree>
    <p:extLst>
      <p:ext uri="{BB962C8B-B14F-4D97-AF65-F5344CB8AC3E}">
        <p14:creationId xmlns:p14="http://schemas.microsoft.com/office/powerpoint/2010/main" val="242216350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276999"/>
          </a:xfrm>
        </p:spPr>
        <p:txBody>
          <a:bodyPr>
            <a:spAutoFit/>
          </a:bodyPr>
          <a:lstStyle/>
          <a:p>
            <a:r>
              <a:rPr lang="ja-JP" altLang="en-US" sz="1200"/>
              <a:t>特に主要な役割を担う担当者については個別の経歴などを記載してください。</a:t>
            </a:r>
            <a:endParaRPr lang="en-US" altLang="ja-JP" sz="120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4-4. </a:t>
            </a:r>
            <a:r>
              <a:rPr lang="ja-JP" altLang="en-US"/>
              <a:t>特に主要な役割を担う担当者の経歴・専門性と本事業における主要な役割・担当</a:t>
            </a:r>
          </a:p>
        </p:txBody>
      </p:sp>
    </p:spTree>
    <p:extLst>
      <p:ext uri="{BB962C8B-B14F-4D97-AF65-F5344CB8AC3E}">
        <p14:creationId xmlns:p14="http://schemas.microsoft.com/office/powerpoint/2010/main" val="417897316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５．実施スケジュール</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53229890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517065"/>
          </a:xfrm>
        </p:spPr>
        <p:txBody>
          <a:bodyPr>
            <a:spAutoFit/>
          </a:bodyPr>
          <a:lstStyle/>
          <a:p>
            <a:r>
              <a:rPr lang="ja-JP" altLang="en-US" sz="1200" dirty="0"/>
              <a:t>共同講座の準備～開講期間全体について、事業の実施事項及びスケジュールの現時点の予定を記載してください。</a:t>
            </a:r>
            <a:endParaRPr lang="en-US" altLang="ja-JP" sz="1200" dirty="0">
              <a:solidFill>
                <a:schemeClr val="accent2"/>
              </a:solidFill>
            </a:endParaRPr>
          </a:p>
          <a:p>
            <a:pPr marL="0" indent="0">
              <a:buNone/>
            </a:pPr>
            <a:endParaRPr lang="ja-JP" altLang="en-US"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5-1. </a:t>
            </a:r>
            <a:r>
              <a:rPr lang="ja-JP" altLang="en-US"/>
              <a:t>実施スケジュール（全体）</a:t>
            </a:r>
          </a:p>
        </p:txBody>
      </p:sp>
    </p:spTree>
    <p:extLst>
      <p:ext uri="{BB962C8B-B14F-4D97-AF65-F5344CB8AC3E}">
        <p14:creationId xmlns:p14="http://schemas.microsoft.com/office/powerpoint/2010/main" val="403141622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276999"/>
          </a:xfrm>
        </p:spPr>
        <p:txBody>
          <a:bodyPr>
            <a:spAutoFit/>
          </a:bodyPr>
          <a:lstStyle/>
          <a:p>
            <a:r>
              <a:rPr lang="ja-JP" altLang="en-US" sz="1200" dirty="0"/>
              <a:t>特に補助事業期間（交付決定日～</a:t>
            </a:r>
            <a:r>
              <a:rPr lang="en-US" altLang="ja-JP" sz="1200" dirty="0"/>
              <a:t>2025</a:t>
            </a:r>
            <a:r>
              <a:rPr lang="ja-JP" altLang="en-US" sz="1200" dirty="0"/>
              <a:t>年</a:t>
            </a:r>
            <a:r>
              <a:rPr lang="en-US" altLang="ja-JP" sz="1200" dirty="0"/>
              <a:t>2</a:t>
            </a:r>
            <a:r>
              <a:rPr lang="ja-JP" altLang="en-US" sz="1200" dirty="0"/>
              <a:t>月</a:t>
            </a:r>
            <a:r>
              <a:rPr lang="en-US" altLang="ja-JP" sz="1200" dirty="0"/>
              <a:t>28</a:t>
            </a:r>
            <a:r>
              <a:rPr lang="ja-JP" altLang="en-US" sz="1200" dirty="0"/>
              <a:t>日）の実施事項については詳細に説明してください。</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5-2. </a:t>
            </a:r>
            <a:r>
              <a:rPr lang="ja-JP" altLang="en-US"/>
              <a:t>実施スケジュール（補助事業期間）</a:t>
            </a:r>
          </a:p>
        </p:txBody>
      </p:sp>
    </p:spTree>
    <p:extLst>
      <p:ext uri="{BB962C8B-B14F-4D97-AF65-F5344CB8AC3E}">
        <p14:creationId xmlns:p14="http://schemas.microsoft.com/office/powerpoint/2010/main" val="164359958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5-3. </a:t>
            </a:r>
            <a:r>
              <a:rPr lang="ja-JP" altLang="en-US"/>
              <a:t>補助事業の効果を高めるための要検討事項・変更可能性</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941796"/>
          </a:xfrm>
        </p:spPr>
        <p:txBody>
          <a:bodyPr>
            <a:spAutoFit/>
          </a:bodyPr>
          <a:lstStyle/>
          <a:p>
            <a:r>
              <a:rPr lang="ja-JP" altLang="en-US" sz="1200" b="1" dirty="0"/>
              <a:t>本項目は特に記載事項が無ければ不要。共同講座の開始までの間に検討・準備・トライアル期間を経るものについては、事業期間中に実施する具体的な検討・準備・トライアル内容も含めて記載してください。</a:t>
            </a:r>
            <a:endParaRPr lang="en-US" altLang="ja-JP" sz="1200" b="1" dirty="0"/>
          </a:p>
          <a:p>
            <a:r>
              <a:rPr lang="ja-JP" altLang="en-US" sz="1200" dirty="0"/>
              <a:t>補助事業を実施するうえで、効果をより高めるために、検討や検証が必要な事項があれば記載してください。</a:t>
            </a:r>
            <a:endParaRPr lang="en-US" altLang="ja-JP" sz="1200" dirty="0"/>
          </a:p>
          <a:p>
            <a:r>
              <a:rPr lang="ja-JP" altLang="en-US" sz="1200" dirty="0"/>
              <a:t>上記の要検討・検証事項によって、補助事業の実施事項が変更する可能性がある場合は、その範囲を説明してください。</a:t>
            </a:r>
            <a:endParaRPr lang="en-US" altLang="ja-JP" sz="1200" dirty="0">
              <a:solidFill>
                <a:schemeClr val="accent2"/>
              </a:solidFill>
            </a:endParaRPr>
          </a:p>
        </p:txBody>
      </p:sp>
    </p:spTree>
    <p:extLst>
      <p:ext uri="{BB962C8B-B14F-4D97-AF65-F5344CB8AC3E}">
        <p14:creationId xmlns:p14="http://schemas.microsoft.com/office/powerpoint/2010/main" val="353872287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６．共同講座の成果の見通し</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399454677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701731"/>
          </a:xfrm>
        </p:spPr>
        <p:txBody>
          <a:bodyPr>
            <a:spAutoFit/>
          </a:bodyPr>
          <a:lstStyle/>
          <a:p>
            <a:r>
              <a:rPr lang="ja-JP" altLang="en-US" sz="1200" dirty="0"/>
              <a:t>共同講座としての学習目標、及びその先に目指す事業成果や成果指標の案が具体的にあれば説明してください。</a:t>
            </a:r>
            <a:br>
              <a:rPr lang="en-US" altLang="ja-JP" sz="1200" dirty="0"/>
            </a:br>
            <a:r>
              <a:rPr lang="ja-JP" altLang="en-US" sz="1200" dirty="0"/>
              <a:t>（育成効果について測定可能な目標・指標を前提としつつ、重要な定性的目標・指標もあれば適宜記載のこと）</a:t>
            </a:r>
            <a:endParaRPr lang="en-US" altLang="ja-JP" sz="1200" dirty="0"/>
          </a:p>
          <a:p>
            <a:r>
              <a:rPr lang="ja-JP" altLang="en-US" sz="1200" dirty="0"/>
              <a:t>上記の把握方法・モニタリング計画などもあれば記載してください。</a:t>
            </a:r>
            <a:endParaRPr lang="en-US" altLang="ja-JP" sz="1200" dirty="0">
              <a:solidFill>
                <a:schemeClr val="accent2"/>
              </a:solidFill>
            </a:endParaRPr>
          </a:p>
        </p:txBody>
      </p:sp>
      <p:sp>
        <p:nvSpPr>
          <p:cNvPr id="11" name="タイトル 11">
            <a:extLst>
              <a:ext uri="{FF2B5EF4-FFF2-40B4-BE49-F238E27FC236}">
                <a16:creationId xmlns:a16="http://schemas.microsoft.com/office/drawing/2014/main" id="{90FE7CA5-D74D-96BD-5350-A1661C130FDE}"/>
              </a:ext>
            </a:extLst>
          </p:cNvPr>
          <p:cNvSpPr>
            <a:spLocks noGrp="1"/>
          </p:cNvSpPr>
          <p:nvPr>
            <p:ph type="title"/>
          </p:nvPr>
        </p:nvSpPr>
        <p:spPr>
          <a:xfrm>
            <a:off x="200471" y="188550"/>
            <a:ext cx="9505055" cy="360050"/>
          </a:xfrm>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6-1. </a:t>
            </a:r>
            <a:r>
              <a:rPr lang="ja-JP" altLang="en-US"/>
              <a:t>人材育成効果の成果指標とそのモニタリング計画</a:t>
            </a:r>
          </a:p>
        </p:txBody>
      </p:sp>
    </p:spTree>
    <p:extLst>
      <p:ext uri="{BB962C8B-B14F-4D97-AF65-F5344CB8AC3E}">
        <p14:creationId xmlns:p14="http://schemas.microsoft.com/office/powerpoint/2010/main" val="331526784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701731"/>
          </a:xfrm>
        </p:spPr>
        <p:txBody>
          <a:bodyPr>
            <a:spAutoFit/>
          </a:bodyPr>
          <a:lstStyle/>
          <a:p>
            <a:r>
              <a:rPr lang="ja-JP" altLang="en-US" sz="1200" dirty="0"/>
              <a:t>共同講座で従業員等が学んだ内容を、どう業務・事業活動へ繋げていくか、その考え方や計画について説明すること。</a:t>
            </a:r>
            <a:endParaRPr lang="en-US" altLang="ja-JP" sz="1200" dirty="0"/>
          </a:p>
          <a:p>
            <a:r>
              <a:rPr lang="ja-JP" altLang="en-US" sz="1200" dirty="0"/>
              <a:t>業務・事業活動へ反映させていくのに時間がかかる内容についても、その中間指標や中間目標を設定する等、受講者のキャリア構築ができるかどうかも含めて検討すること。</a:t>
            </a:r>
            <a:endParaRPr lang="en-US" altLang="ja-JP" sz="1200" dirty="0">
              <a:solidFill>
                <a:schemeClr val="accent2"/>
              </a:solidFill>
            </a:endParaRPr>
          </a:p>
        </p:txBody>
      </p:sp>
      <p:sp>
        <p:nvSpPr>
          <p:cNvPr id="11" name="タイトル 11">
            <a:extLst>
              <a:ext uri="{FF2B5EF4-FFF2-40B4-BE49-F238E27FC236}">
                <a16:creationId xmlns:a16="http://schemas.microsoft.com/office/drawing/2014/main" id="{90FE7CA5-D74D-96BD-5350-A1661C130FDE}"/>
              </a:ext>
            </a:extLst>
          </p:cNvPr>
          <p:cNvSpPr>
            <a:spLocks noGrp="1"/>
          </p:cNvSpPr>
          <p:nvPr>
            <p:ph type="title"/>
          </p:nvPr>
        </p:nvSpPr>
        <p:spPr>
          <a:xfrm>
            <a:off x="200471" y="188550"/>
            <a:ext cx="9505055" cy="360050"/>
          </a:xfrm>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6-2. </a:t>
            </a:r>
            <a:r>
              <a:rPr lang="ja-JP" altLang="en-US"/>
              <a:t>業務・事業活動への反映計画</a:t>
            </a:r>
          </a:p>
        </p:txBody>
      </p:sp>
    </p:spTree>
    <p:extLst>
      <p:ext uri="{BB962C8B-B14F-4D97-AF65-F5344CB8AC3E}">
        <p14:creationId xmlns:p14="http://schemas.microsoft.com/office/powerpoint/2010/main" val="3739630982"/>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461665"/>
          </a:xfrm>
        </p:spPr>
        <p:txBody>
          <a:bodyPr>
            <a:spAutoFit/>
          </a:bodyPr>
          <a:lstStyle/>
          <a:p>
            <a:r>
              <a:rPr lang="ja-JP" altLang="en-US" sz="1200" dirty="0"/>
              <a:t>別途添付している処遇反映計画書への記載内容の詳細を説明すること。特に、事業期間中に就業規則等を変更する計画の場合は、具体的な検討スケジュール等についても記載すること。</a:t>
            </a:r>
            <a:endParaRPr lang="en-US" altLang="ja-JP" sz="1200" dirty="0"/>
          </a:p>
        </p:txBody>
      </p:sp>
      <p:sp>
        <p:nvSpPr>
          <p:cNvPr id="11" name="タイトル 11">
            <a:extLst>
              <a:ext uri="{FF2B5EF4-FFF2-40B4-BE49-F238E27FC236}">
                <a16:creationId xmlns:a16="http://schemas.microsoft.com/office/drawing/2014/main" id="{90FE7CA5-D74D-96BD-5350-A1661C130FDE}"/>
              </a:ext>
            </a:extLst>
          </p:cNvPr>
          <p:cNvSpPr>
            <a:spLocks noGrp="1"/>
          </p:cNvSpPr>
          <p:nvPr>
            <p:ph type="title"/>
          </p:nvPr>
        </p:nvSpPr>
        <p:spPr>
          <a:xfrm>
            <a:off x="200471" y="188550"/>
            <a:ext cx="9505055" cy="360050"/>
          </a:xfrm>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6-3. </a:t>
            </a:r>
            <a:r>
              <a:rPr lang="ja-JP" altLang="en-US"/>
              <a:t>成果に準じた処遇への反映計画</a:t>
            </a:r>
            <a:r>
              <a:rPr lang="ja-JP" altLang="en-US" sz="1200"/>
              <a:t>（処遇反映枠のみ）</a:t>
            </a:r>
          </a:p>
        </p:txBody>
      </p:sp>
    </p:spTree>
    <p:extLst>
      <p:ext uri="{BB962C8B-B14F-4D97-AF65-F5344CB8AC3E}">
        <p14:creationId xmlns:p14="http://schemas.microsoft.com/office/powerpoint/2010/main" val="406691694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040854"/>
            <a:ext cx="9505950" cy="517065"/>
          </a:xfrm>
        </p:spPr>
        <p:txBody>
          <a:bodyPr>
            <a:spAutoFit/>
          </a:bodyPr>
          <a:lstStyle/>
          <a:p>
            <a:r>
              <a:rPr lang="ja-JP" altLang="en-US" sz="1200" dirty="0"/>
              <a:t>提案のサマリを</a:t>
            </a:r>
            <a:r>
              <a:rPr lang="en-US" altLang="ja-JP" sz="1200" dirty="0"/>
              <a:t>1</a:t>
            </a:r>
            <a:r>
              <a:rPr lang="ja-JP" altLang="en-US" sz="1200" dirty="0"/>
              <a:t>ページでまとめて記載してください。</a:t>
            </a:r>
            <a:endParaRPr lang="en-US" altLang="ja-JP" sz="1200" dirty="0"/>
          </a:p>
          <a:p>
            <a:r>
              <a:rPr lang="ja-JP" altLang="en-US" sz="1200" dirty="0"/>
              <a:t>特に公募要件に係る</a:t>
            </a:r>
            <a:r>
              <a:rPr lang="ja-JP" altLang="en-US" sz="1200" dirty="0">
                <a:solidFill>
                  <a:srgbClr val="FF0000"/>
                </a:solidFill>
              </a:rPr>
              <a:t>赤枠のもの</a:t>
            </a:r>
            <a:r>
              <a:rPr lang="ja-JP" altLang="en-US" sz="1200" dirty="0"/>
              <a:t>については</a:t>
            </a:r>
            <a:r>
              <a:rPr lang="en-US" altLang="ja-JP" sz="1200" dirty="0"/>
              <a:t>(</a:t>
            </a:r>
            <a:r>
              <a:rPr lang="ja-JP" altLang="en-US" sz="1200" dirty="0"/>
              <a:t>様式</a:t>
            </a:r>
            <a:r>
              <a:rPr lang="en-US" altLang="ja-JP" sz="1200" dirty="0"/>
              <a:t>1) ①-1</a:t>
            </a:r>
            <a:r>
              <a:rPr lang="ja-JP" altLang="en-US" sz="1200" dirty="0"/>
              <a:t>事業者基本情報と矛盾のないように記載ください。</a:t>
            </a:r>
            <a:endParaRPr lang="en-US" altLang="ja-JP" sz="1200" dirty="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dirty="0"/>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1. </a:t>
            </a:r>
            <a:r>
              <a:rPr lang="ja-JP" altLang="en-US"/>
              <a:t>本提案のサマリ</a:t>
            </a:r>
            <a:r>
              <a:rPr lang="en-US" altLang="ja-JP" dirty="0"/>
              <a:t>(1</a:t>
            </a:r>
            <a:r>
              <a:rPr lang="ja-JP" altLang="en-US"/>
              <a:t>ページ</a:t>
            </a:r>
            <a:r>
              <a:rPr lang="en-US" altLang="ja-JP" dirty="0"/>
              <a:t>)</a:t>
            </a:r>
            <a:endParaRPr lang="ja-JP" altLang="en-US"/>
          </a:p>
        </p:txBody>
      </p:sp>
      <p:sp>
        <p:nvSpPr>
          <p:cNvPr id="15" name="正方形/長方形 14">
            <a:extLst>
              <a:ext uri="{FF2B5EF4-FFF2-40B4-BE49-F238E27FC236}">
                <a16:creationId xmlns:a16="http://schemas.microsoft.com/office/drawing/2014/main" id="{EB82779F-88DF-BC0C-403E-87F24184097C}"/>
              </a:ext>
            </a:extLst>
          </p:cNvPr>
          <p:cNvSpPr/>
          <p:nvPr/>
        </p:nvSpPr>
        <p:spPr>
          <a:xfrm>
            <a:off x="206660" y="1999020"/>
            <a:ext cx="2880320" cy="634384"/>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000" b="1" dirty="0">
                <a:solidFill>
                  <a:schemeClr val="tx1"/>
                </a:solidFill>
                <a:latin typeface="+mn-ea"/>
                <a:cs typeface="Arial" panose="020B0604020202020204" pitchFamily="34" charset="0"/>
              </a:rPr>
              <a:t>&lt;</a:t>
            </a:r>
            <a:r>
              <a:rPr lang="ja-JP" altLang="en-US" sz="1000" b="1" dirty="0">
                <a:solidFill>
                  <a:schemeClr val="tx1"/>
                </a:solidFill>
                <a:latin typeface="+mn-ea"/>
                <a:cs typeface="Arial" panose="020B0604020202020204" pitchFamily="34" charset="0"/>
              </a:rPr>
              <a:t>事業戦略</a:t>
            </a:r>
            <a:r>
              <a:rPr kumimoji="1" lang="en-US" altLang="ja-JP" sz="1000" b="1" dirty="0">
                <a:solidFill>
                  <a:schemeClr val="tx1"/>
                </a:solidFill>
                <a:latin typeface="+mn-ea"/>
                <a:cs typeface="Arial" panose="020B0604020202020204" pitchFamily="34" charset="0"/>
              </a:rPr>
              <a:t>&gt;</a:t>
            </a:r>
          </a:p>
        </p:txBody>
      </p:sp>
      <p:cxnSp>
        <p:nvCxnSpPr>
          <p:cNvPr id="17" name="直線コネクタ 16">
            <a:extLst>
              <a:ext uri="{FF2B5EF4-FFF2-40B4-BE49-F238E27FC236}">
                <a16:creationId xmlns:a16="http://schemas.microsoft.com/office/drawing/2014/main" id="{4CD4F2FA-B292-6266-3253-0D2FE60DD010}"/>
              </a:ext>
            </a:extLst>
          </p:cNvPr>
          <p:cNvCxnSpPr>
            <a:cxnSpLocks/>
          </p:cNvCxnSpPr>
          <p:nvPr/>
        </p:nvCxnSpPr>
        <p:spPr>
          <a:xfrm>
            <a:off x="224512" y="1908649"/>
            <a:ext cx="2886508"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CE9C1201-D622-FD37-D528-DF7E48B2A0D5}"/>
              </a:ext>
            </a:extLst>
          </p:cNvPr>
          <p:cNvSpPr txBox="1"/>
          <p:nvPr/>
        </p:nvSpPr>
        <p:spPr>
          <a:xfrm>
            <a:off x="206660" y="1631789"/>
            <a:ext cx="2204450" cy="246221"/>
          </a:xfrm>
          <a:prstGeom prst="rect">
            <a:avLst/>
          </a:prstGeom>
          <a:noFill/>
        </p:spPr>
        <p:txBody>
          <a:bodyPr wrap="none" rtlCol="0">
            <a:spAutoFit/>
          </a:bodyPr>
          <a:lstStyle/>
          <a:p>
            <a:pPr algn="l"/>
            <a:r>
              <a:rPr kumimoji="1" lang="ja-JP" altLang="en-US" sz="1000" b="1">
                <a:latin typeface="+mn-ea"/>
                <a:cs typeface="Arial" panose="020B0604020202020204" pitchFamily="34" charset="0"/>
              </a:rPr>
              <a:t>事業戦略に紐付く人材ニーズ（</a:t>
            </a:r>
            <a:r>
              <a:rPr lang="en-US" altLang="ja-JP" sz="1000" b="1">
                <a:latin typeface="+mn-ea"/>
                <a:cs typeface="Arial" panose="020B0604020202020204" pitchFamily="34" charset="0"/>
              </a:rPr>
              <a:t>2-1</a:t>
            </a:r>
            <a:r>
              <a:rPr lang="ja-JP" altLang="en-US" sz="1000" b="1">
                <a:latin typeface="+mn-ea"/>
                <a:cs typeface="Arial" panose="020B0604020202020204" pitchFamily="34" charset="0"/>
              </a:rPr>
              <a:t>）</a:t>
            </a:r>
            <a:endParaRPr kumimoji="1" lang="ja-JP" altLang="en-US" sz="1000" b="1">
              <a:latin typeface="+mn-ea"/>
              <a:cs typeface="Arial" panose="020B0604020202020204" pitchFamily="34" charset="0"/>
            </a:endParaRPr>
          </a:p>
        </p:txBody>
      </p:sp>
      <p:sp>
        <p:nvSpPr>
          <p:cNvPr id="22" name="正方形/長方形 21">
            <a:extLst>
              <a:ext uri="{FF2B5EF4-FFF2-40B4-BE49-F238E27FC236}">
                <a16:creationId xmlns:a16="http://schemas.microsoft.com/office/drawing/2014/main" id="{370C8631-BCDC-B26F-6C7A-5D995EDC921A}"/>
              </a:ext>
            </a:extLst>
          </p:cNvPr>
          <p:cNvSpPr/>
          <p:nvPr/>
        </p:nvSpPr>
        <p:spPr>
          <a:xfrm>
            <a:off x="199710" y="2723774"/>
            <a:ext cx="2880320" cy="685276"/>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000" b="1" dirty="0">
                <a:solidFill>
                  <a:schemeClr val="tx1"/>
                </a:solidFill>
                <a:latin typeface="+mn-ea"/>
                <a:cs typeface="Arial" panose="020B0604020202020204" pitchFamily="34" charset="0"/>
              </a:rPr>
              <a:t>&lt;</a:t>
            </a:r>
            <a:r>
              <a:rPr lang="ja-JP" altLang="en-US" sz="1000" b="1" dirty="0">
                <a:solidFill>
                  <a:schemeClr val="tx1"/>
                </a:solidFill>
                <a:latin typeface="+mn-ea"/>
                <a:cs typeface="Arial" panose="020B0604020202020204" pitchFamily="34" charset="0"/>
              </a:rPr>
              <a:t>人材ニーズ</a:t>
            </a:r>
            <a:r>
              <a:rPr lang="en-US" altLang="ja-JP" sz="1000" b="1" dirty="0">
                <a:solidFill>
                  <a:schemeClr val="tx1"/>
                </a:solidFill>
                <a:latin typeface="+mn-ea"/>
                <a:cs typeface="Arial" panose="020B0604020202020204" pitchFamily="34" charset="0"/>
              </a:rPr>
              <a:t>&gt;</a:t>
            </a:r>
          </a:p>
        </p:txBody>
      </p:sp>
      <p:sp>
        <p:nvSpPr>
          <p:cNvPr id="23" name="正方形/長方形 22">
            <a:extLst>
              <a:ext uri="{FF2B5EF4-FFF2-40B4-BE49-F238E27FC236}">
                <a16:creationId xmlns:a16="http://schemas.microsoft.com/office/drawing/2014/main" id="{52D7507C-D4AC-F1ED-7CB8-729E735E888A}"/>
              </a:ext>
            </a:extLst>
          </p:cNvPr>
          <p:cNvSpPr/>
          <p:nvPr/>
        </p:nvSpPr>
        <p:spPr>
          <a:xfrm>
            <a:off x="206660" y="3993515"/>
            <a:ext cx="2880320" cy="812211"/>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dirty="0">
                <a:solidFill>
                  <a:schemeClr val="tx1"/>
                </a:solidFill>
                <a:latin typeface="+mn-ea"/>
                <a:cs typeface="Arial" panose="020B0604020202020204" pitchFamily="34" charset="0"/>
              </a:rPr>
              <a:t>育成の成果指標</a:t>
            </a:r>
            <a:r>
              <a:rPr kumimoji="1" lang="en-US" altLang="ja-JP" sz="1000" b="1" dirty="0">
                <a:solidFill>
                  <a:schemeClr val="tx1"/>
                </a:solidFill>
                <a:latin typeface="+mn-ea"/>
                <a:cs typeface="Arial" panose="020B0604020202020204" pitchFamily="34" charset="0"/>
              </a:rPr>
              <a:t>&gt;</a:t>
            </a:r>
          </a:p>
          <a:p>
            <a:pPr algn="ctr"/>
            <a:endParaRPr lang="en-US" altLang="ja-JP" sz="1000" b="1" dirty="0">
              <a:solidFill>
                <a:schemeClr val="tx1"/>
              </a:solidFill>
              <a:latin typeface="+mn-ea"/>
              <a:cs typeface="Arial" panose="020B0604020202020204" pitchFamily="34" charset="0"/>
            </a:endParaRPr>
          </a:p>
        </p:txBody>
      </p:sp>
      <p:sp>
        <p:nvSpPr>
          <p:cNvPr id="24" name="正方形/長方形 23">
            <a:extLst>
              <a:ext uri="{FF2B5EF4-FFF2-40B4-BE49-F238E27FC236}">
                <a16:creationId xmlns:a16="http://schemas.microsoft.com/office/drawing/2014/main" id="{9C241991-09EE-9CBB-EE8B-2C8E1669598C}"/>
              </a:ext>
            </a:extLst>
          </p:cNvPr>
          <p:cNvSpPr/>
          <p:nvPr/>
        </p:nvSpPr>
        <p:spPr>
          <a:xfrm>
            <a:off x="3650669" y="1999021"/>
            <a:ext cx="2598477" cy="660302"/>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dirty="0">
                <a:solidFill>
                  <a:schemeClr val="tx1"/>
                </a:solidFill>
                <a:latin typeface="+mn-ea"/>
                <a:cs typeface="Arial" panose="020B0604020202020204" pitchFamily="34" charset="0"/>
              </a:rPr>
              <a:t>設置目的</a:t>
            </a:r>
            <a:r>
              <a:rPr kumimoji="1" lang="en-US" altLang="ja-JP" sz="1000" b="1" dirty="0">
                <a:solidFill>
                  <a:schemeClr val="tx1"/>
                </a:solidFill>
                <a:latin typeface="+mn-ea"/>
                <a:cs typeface="Arial" panose="020B0604020202020204" pitchFamily="34" charset="0"/>
              </a:rPr>
              <a:t>&gt;</a:t>
            </a:r>
          </a:p>
        </p:txBody>
      </p:sp>
      <p:sp>
        <p:nvSpPr>
          <p:cNvPr id="25" name="二等辺三角形 24">
            <a:extLst>
              <a:ext uri="{FF2B5EF4-FFF2-40B4-BE49-F238E27FC236}">
                <a16:creationId xmlns:a16="http://schemas.microsoft.com/office/drawing/2014/main" id="{28AC7C3A-7C08-3603-04FF-99A4D33C0370}"/>
              </a:ext>
            </a:extLst>
          </p:cNvPr>
          <p:cNvSpPr/>
          <p:nvPr/>
        </p:nvSpPr>
        <p:spPr>
          <a:xfrm rot="5400000">
            <a:off x="2744047" y="2515307"/>
            <a:ext cx="1249555" cy="288032"/>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tx1"/>
              </a:solidFill>
              <a:latin typeface="+mn-ea"/>
              <a:cs typeface="Arial" panose="020B0604020202020204" pitchFamily="34" charset="0"/>
            </a:endParaRPr>
          </a:p>
        </p:txBody>
      </p:sp>
      <p:cxnSp>
        <p:nvCxnSpPr>
          <p:cNvPr id="27" name="直線コネクタ 26">
            <a:extLst>
              <a:ext uri="{FF2B5EF4-FFF2-40B4-BE49-F238E27FC236}">
                <a16:creationId xmlns:a16="http://schemas.microsoft.com/office/drawing/2014/main" id="{0A7FDE8A-0431-FA5A-01D2-B749B80F3B2F}"/>
              </a:ext>
            </a:extLst>
          </p:cNvPr>
          <p:cNvCxnSpPr>
            <a:cxnSpLocks/>
          </p:cNvCxnSpPr>
          <p:nvPr/>
        </p:nvCxnSpPr>
        <p:spPr>
          <a:xfrm>
            <a:off x="6825208" y="1897679"/>
            <a:ext cx="2880320"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28" name="テキスト ボックス 27">
            <a:extLst>
              <a:ext uri="{FF2B5EF4-FFF2-40B4-BE49-F238E27FC236}">
                <a16:creationId xmlns:a16="http://schemas.microsoft.com/office/drawing/2014/main" id="{17C016A7-CA73-9C74-A595-5FE2CFBA4093}"/>
              </a:ext>
            </a:extLst>
          </p:cNvPr>
          <p:cNvSpPr txBox="1"/>
          <p:nvPr/>
        </p:nvSpPr>
        <p:spPr>
          <a:xfrm>
            <a:off x="6810544" y="1622047"/>
            <a:ext cx="2682145" cy="246221"/>
          </a:xfrm>
          <a:prstGeom prst="rect">
            <a:avLst/>
          </a:prstGeom>
          <a:noFill/>
          <a:ln>
            <a:noFill/>
          </a:ln>
        </p:spPr>
        <p:txBody>
          <a:bodyPr wrap="none" rtlCol="0">
            <a:spAutoFit/>
          </a:bodyPr>
          <a:lstStyle/>
          <a:p>
            <a:pPr algn="l"/>
            <a:r>
              <a:rPr kumimoji="1" lang="ja-JP" altLang="en-US" sz="1000" b="1">
                <a:latin typeface="+mn-ea"/>
                <a:cs typeface="Arial" panose="020B0604020202020204" pitchFamily="34" charset="0"/>
              </a:rPr>
              <a:t>実施体制と、活用する人材育成上の強み</a:t>
            </a:r>
            <a:r>
              <a:rPr lang="ja-JP" altLang="en-US" sz="1000" b="1">
                <a:latin typeface="+mn-ea"/>
                <a:cs typeface="Arial" panose="020B0604020202020204" pitchFamily="34" charset="0"/>
              </a:rPr>
              <a:t>（</a:t>
            </a:r>
            <a:r>
              <a:rPr lang="en-US" altLang="ja-JP" sz="1000" b="1" dirty="0">
                <a:latin typeface="+mn-ea"/>
                <a:cs typeface="Arial" panose="020B0604020202020204" pitchFamily="34" charset="0"/>
              </a:rPr>
              <a:t>4</a:t>
            </a:r>
            <a:r>
              <a:rPr lang="ja-JP" altLang="en-US" sz="1000" b="1">
                <a:latin typeface="+mn-ea"/>
                <a:cs typeface="Arial" panose="020B0604020202020204" pitchFamily="34" charset="0"/>
              </a:rPr>
              <a:t>）</a:t>
            </a:r>
            <a:endParaRPr kumimoji="1" lang="ja-JP" altLang="en-US" sz="1000" b="1">
              <a:latin typeface="+mn-ea"/>
              <a:cs typeface="Arial" panose="020B0604020202020204" pitchFamily="34" charset="0"/>
            </a:endParaRPr>
          </a:p>
        </p:txBody>
      </p:sp>
      <p:sp>
        <p:nvSpPr>
          <p:cNvPr id="32" name="正方形/長方形 31">
            <a:extLst>
              <a:ext uri="{FF2B5EF4-FFF2-40B4-BE49-F238E27FC236}">
                <a16:creationId xmlns:a16="http://schemas.microsoft.com/office/drawing/2014/main" id="{DE1EE0AA-FC4E-E88D-32D5-757794891BEF}"/>
              </a:ext>
            </a:extLst>
          </p:cNvPr>
          <p:cNvSpPr/>
          <p:nvPr/>
        </p:nvSpPr>
        <p:spPr>
          <a:xfrm>
            <a:off x="6825208" y="2000198"/>
            <a:ext cx="2880320" cy="765072"/>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lang="ja-JP" altLang="en-US" sz="1000" b="1" dirty="0">
                <a:solidFill>
                  <a:schemeClr val="tx1"/>
                </a:solidFill>
                <a:latin typeface="+mn-ea"/>
                <a:cs typeface="Arial" panose="020B0604020202020204" pitchFamily="34" charset="0"/>
              </a:rPr>
              <a:t>の強み</a:t>
            </a:r>
            <a:r>
              <a:rPr kumimoji="1" lang="en-US" altLang="ja-JP" sz="1000" b="1" dirty="0">
                <a:solidFill>
                  <a:schemeClr val="tx1"/>
                </a:solidFill>
                <a:latin typeface="+mn-ea"/>
                <a:cs typeface="Arial" panose="020B0604020202020204" pitchFamily="34" charset="0"/>
              </a:rPr>
              <a:t>&gt;</a:t>
            </a:r>
          </a:p>
          <a:p>
            <a:pPr algn="ctr"/>
            <a:endParaRPr lang="en-US" altLang="ja-JP" sz="1000" b="1" dirty="0">
              <a:solidFill>
                <a:schemeClr val="tx1"/>
              </a:solidFill>
              <a:latin typeface="+mn-ea"/>
              <a:cs typeface="Arial" panose="020B0604020202020204" pitchFamily="34" charset="0"/>
            </a:endParaRPr>
          </a:p>
        </p:txBody>
      </p:sp>
      <p:sp>
        <p:nvSpPr>
          <p:cNvPr id="34" name="正方形/長方形 33">
            <a:extLst>
              <a:ext uri="{FF2B5EF4-FFF2-40B4-BE49-F238E27FC236}">
                <a16:creationId xmlns:a16="http://schemas.microsoft.com/office/drawing/2014/main" id="{967596EC-3945-748F-DA09-084E2C828B99}"/>
              </a:ext>
            </a:extLst>
          </p:cNvPr>
          <p:cNvSpPr/>
          <p:nvPr/>
        </p:nvSpPr>
        <p:spPr>
          <a:xfrm>
            <a:off x="6825208" y="3993515"/>
            <a:ext cx="2880320" cy="862918"/>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000" b="1" dirty="0">
                <a:solidFill>
                  <a:schemeClr val="tx1"/>
                </a:solidFill>
                <a:latin typeface="+mn-ea"/>
                <a:cs typeface="Arial" panose="020B0604020202020204" pitchFamily="34" charset="0"/>
              </a:rPr>
              <a:t>&lt;</a:t>
            </a:r>
            <a:r>
              <a:rPr lang="ja-JP" altLang="en-US" sz="1000" b="1" dirty="0">
                <a:solidFill>
                  <a:schemeClr val="tx1"/>
                </a:solidFill>
                <a:latin typeface="+mn-ea"/>
                <a:cs typeface="Arial" panose="020B0604020202020204" pitchFamily="34" charset="0"/>
              </a:rPr>
              <a:t>補助事業終了後の計画</a:t>
            </a:r>
            <a:r>
              <a:rPr lang="en-US" altLang="ja-JP" sz="1000" b="1" dirty="0">
                <a:solidFill>
                  <a:schemeClr val="tx1"/>
                </a:solidFill>
                <a:latin typeface="+mn-ea"/>
                <a:cs typeface="Arial" panose="020B0604020202020204" pitchFamily="34" charset="0"/>
              </a:rPr>
              <a:t>&gt;</a:t>
            </a:r>
          </a:p>
        </p:txBody>
      </p:sp>
      <p:sp>
        <p:nvSpPr>
          <p:cNvPr id="37" name="二等辺三角形 36">
            <a:extLst>
              <a:ext uri="{FF2B5EF4-FFF2-40B4-BE49-F238E27FC236}">
                <a16:creationId xmlns:a16="http://schemas.microsoft.com/office/drawing/2014/main" id="{DB652F41-99B0-5B39-DBA7-041BA6A57638}"/>
              </a:ext>
            </a:extLst>
          </p:cNvPr>
          <p:cNvSpPr/>
          <p:nvPr/>
        </p:nvSpPr>
        <p:spPr>
          <a:xfrm rot="5400000" flipV="1">
            <a:off x="5912401" y="2515309"/>
            <a:ext cx="1249553" cy="288030"/>
          </a:xfrm>
          <a:prstGeom prst="triangle">
            <a:avLst>
              <a:gd name="adj" fmla="val 52565"/>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tx1"/>
              </a:solidFill>
              <a:latin typeface="+mn-ea"/>
              <a:cs typeface="Arial" panose="020B0604020202020204" pitchFamily="34" charset="0"/>
            </a:endParaRPr>
          </a:p>
        </p:txBody>
      </p:sp>
      <p:cxnSp>
        <p:nvCxnSpPr>
          <p:cNvPr id="29" name="直線コネクタ 28">
            <a:extLst>
              <a:ext uri="{FF2B5EF4-FFF2-40B4-BE49-F238E27FC236}">
                <a16:creationId xmlns:a16="http://schemas.microsoft.com/office/drawing/2014/main" id="{76B29014-B9AF-BE78-DDE0-824CE7D7D361}"/>
              </a:ext>
            </a:extLst>
          </p:cNvPr>
          <p:cNvCxnSpPr>
            <a:cxnSpLocks/>
          </p:cNvCxnSpPr>
          <p:nvPr/>
        </p:nvCxnSpPr>
        <p:spPr>
          <a:xfrm>
            <a:off x="3650966" y="1899847"/>
            <a:ext cx="2604061"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30" name="テキスト ボックス 29">
            <a:extLst>
              <a:ext uri="{FF2B5EF4-FFF2-40B4-BE49-F238E27FC236}">
                <a16:creationId xmlns:a16="http://schemas.microsoft.com/office/drawing/2014/main" id="{746FAAC4-E265-A96F-2508-71394242BC54}"/>
              </a:ext>
            </a:extLst>
          </p:cNvPr>
          <p:cNvSpPr txBox="1"/>
          <p:nvPr/>
        </p:nvSpPr>
        <p:spPr>
          <a:xfrm>
            <a:off x="3646274" y="1622987"/>
            <a:ext cx="2048959" cy="246221"/>
          </a:xfrm>
          <a:prstGeom prst="rect">
            <a:avLst/>
          </a:prstGeom>
          <a:noFill/>
        </p:spPr>
        <p:txBody>
          <a:bodyPr wrap="none" rtlCol="0">
            <a:spAutoFit/>
          </a:bodyPr>
          <a:lstStyle/>
          <a:p>
            <a:pPr algn="l"/>
            <a:r>
              <a:rPr lang="ja-JP" altLang="en-US" sz="1000" b="1">
                <a:latin typeface="+mn-ea"/>
                <a:cs typeface="Arial" panose="020B0604020202020204" pitchFamily="34" charset="0"/>
              </a:rPr>
              <a:t>共同講座の概要（</a:t>
            </a:r>
            <a:r>
              <a:rPr lang="en-US" altLang="ja-JP" sz="1000" b="1">
                <a:latin typeface="+mn-ea"/>
                <a:cs typeface="Arial" panose="020B0604020202020204" pitchFamily="34" charset="0"/>
              </a:rPr>
              <a:t>2-2</a:t>
            </a:r>
            <a:r>
              <a:rPr lang="ja-JP" altLang="en-US" sz="1000" b="1">
                <a:latin typeface="+mn-ea"/>
                <a:cs typeface="Arial" panose="020B0604020202020204" pitchFamily="34" charset="0"/>
              </a:rPr>
              <a:t>、</a:t>
            </a:r>
            <a:r>
              <a:rPr lang="en-US" altLang="ja-JP" sz="1000" b="1">
                <a:latin typeface="+mn-ea"/>
                <a:cs typeface="Arial" panose="020B0604020202020204" pitchFamily="34" charset="0"/>
              </a:rPr>
              <a:t>2-3</a:t>
            </a:r>
            <a:r>
              <a:rPr lang="ja-JP" altLang="en-US" sz="1000" b="1">
                <a:latin typeface="+mn-ea"/>
                <a:cs typeface="Arial" panose="020B0604020202020204" pitchFamily="34" charset="0"/>
              </a:rPr>
              <a:t>、</a:t>
            </a:r>
            <a:r>
              <a:rPr lang="en-US" altLang="ja-JP" sz="1000" b="1">
                <a:latin typeface="+mn-ea"/>
                <a:cs typeface="Arial" panose="020B0604020202020204" pitchFamily="34" charset="0"/>
              </a:rPr>
              <a:t>3</a:t>
            </a:r>
            <a:r>
              <a:rPr lang="ja-JP" altLang="en-US" sz="1000" b="1">
                <a:latin typeface="+mn-ea"/>
                <a:cs typeface="Arial" panose="020B0604020202020204" pitchFamily="34" charset="0"/>
              </a:rPr>
              <a:t>）</a:t>
            </a:r>
            <a:endParaRPr kumimoji="1" lang="ja-JP" altLang="en-US" sz="1000" b="1">
              <a:latin typeface="+mn-ea"/>
              <a:cs typeface="Arial" panose="020B0604020202020204" pitchFamily="34" charset="0"/>
            </a:endParaRPr>
          </a:p>
        </p:txBody>
      </p:sp>
      <p:sp>
        <p:nvSpPr>
          <p:cNvPr id="36" name="正方形/長方形 35">
            <a:extLst>
              <a:ext uri="{FF2B5EF4-FFF2-40B4-BE49-F238E27FC236}">
                <a16:creationId xmlns:a16="http://schemas.microsoft.com/office/drawing/2014/main" id="{66F23CA2-D301-6A88-D4E3-F0BC70A2B53A}"/>
              </a:ext>
            </a:extLst>
          </p:cNvPr>
          <p:cNvSpPr/>
          <p:nvPr/>
        </p:nvSpPr>
        <p:spPr>
          <a:xfrm>
            <a:off x="3644330" y="4987539"/>
            <a:ext cx="2598477" cy="879971"/>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tLang="ja-JP" sz="1000" b="1" dirty="0">
              <a:solidFill>
                <a:schemeClr val="tx1"/>
              </a:solidFill>
              <a:latin typeface="+mn-ea"/>
              <a:cs typeface="Arial" panose="020B0604020202020204" pitchFamily="34" charset="0"/>
            </a:endParaRPr>
          </a:p>
        </p:txBody>
      </p:sp>
      <p:sp>
        <p:nvSpPr>
          <p:cNvPr id="38" name="二等辺三角形 24">
            <a:extLst>
              <a:ext uri="{FF2B5EF4-FFF2-40B4-BE49-F238E27FC236}">
                <a16:creationId xmlns:a16="http://schemas.microsoft.com/office/drawing/2014/main" id="{96201EFC-EA6B-C590-4ACE-0366E795CF1D}"/>
              </a:ext>
            </a:extLst>
          </p:cNvPr>
          <p:cNvSpPr/>
          <p:nvPr/>
        </p:nvSpPr>
        <p:spPr>
          <a:xfrm rot="5400000">
            <a:off x="2744048" y="4793182"/>
            <a:ext cx="1249555" cy="288032"/>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tx1"/>
              </a:solidFill>
              <a:latin typeface="+mn-ea"/>
              <a:cs typeface="Arial" panose="020B0604020202020204" pitchFamily="34" charset="0"/>
            </a:endParaRPr>
          </a:p>
        </p:txBody>
      </p:sp>
      <p:sp>
        <p:nvSpPr>
          <p:cNvPr id="40" name="二等辺三角形 24">
            <a:extLst>
              <a:ext uri="{FF2B5EF4-FFF2-40B4-BE49-F238E27FC236}">
                <a16:creationId xmlns:a16="http://schemas.microsoft.com/office/drawing/2014/main" id="{DDC8F099-BCB4-B311-BF6A-0D4A64148772}"/>
              </a:ext>
            </a:extLst>
          </p:cNvPr>
          <p:cNvSpPr/>
          <p:nvPr/>
        </p:nvSpPr>
        <p:spPr>
          <a:xfrm rot="5400000">
            <a:off x="5916727" y="4791951"/>
            <a:ext cx="1249555" cy="288032"/>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tx1"/>
              </a:solidFill>
              <a:latin typeface="+mn-ea"/>
              <a:cs typeface="Arial" panose="020B0604020202020204" pitchFamily="34" charset="0"/>
            </a:endParaRPr>
          </a:p>
        </p:txBody>
      </p:sp>
      <p:cxnSp>
        <p:nvCxnSpPr>
          <p:cNvPr id="41" name="直線コネクタ 40">
            <a:extLst>
              <a:ext uri="{FF2B5EF4-FFF2-40B4-BE49-F238E27FC236}">
                <a16:creationId xmlns:a16="http://schemas.microsoft.com/office/drawing/2014/main" id="{5E8F02FD-57C6-32EB-007B-B9BBF4EA8DE8}"/>
              </a:ext>
            </a:extLst>
          </p:cNvPr>
          <p:cNvCxnSpPr>
            <a:cxnSpLocks/>
          </p:cNvCxnSpPr>
          <p:nvPr/>
        </p:nvCxnSpPr>
        <p:spPr>
          <a:xfrm>
            <a:off x="6819785" y="3937667"/>
            <a:ext cx="2880320"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42" name="テキスト ボックス 41">
            <a:extLst>
              <a:ext uri="{FF2B5EF4-FFF2-40B4-BE49-F238E27FC236}">
                <a16:creationId xmlns:a16="http://schemas.microsoft.com/office/drawing/2014/main" id="{2C0ED4C5-D56A-1C49-26E0-F691AD8F7F1D}"/>
              </a:ext>
            </a:extLst>
          </p:cNvPr>
          <p:cNvSpPr txBox="1"/>
          <p:nvPr/>
        </p:nvSpPr>
        <p:spPr>
          <a:xfrm>
            <a:off x="6805121" y="3662035"/>
            <a:ext cx="2904962" cy="246221"/>
          </a:xfrm>
          <a:prstGeom prst="rect">
            <a:avLst/>
          </a:prstGeom>
          <a:noFill/>
        </p:spPr>
        <p:txBody>
          <a:bodyPr wrap="none" rtlCol="0">
            <a:spAutoFit/>
          </a:bodyPr>
          <a:lstStyle/>
          <a:p>
            <a:pPr algn="l"/>
            <a:r>
              <a:rPr lang="ja-JP" altLang="en-US" sz="1000" b="1">
                <a:latin typeface="+mn-ea"/>
                <a:cs typeface="Arial" panose="020B0604020202020204" pitchFamily="34" charset="0"/>
              </a:rPr>
              <a:t>業務・事業への反映、処遇反映計画（</a:t>
            </a:r>
            <a:r>
              <a:rPr lang="en-US" altLang="ja-JP" sz="1000" b="1">
                <a:latin typeface="+mn-ea"/>
                <a:cs typeface="Arial" panose="020B0604020202020204" pitchFamily="34" charset="0"/>
              </a:rPr>
              <a:t>6-2</a:t>
            </a:r>
            <a:r>
              <a:rPr lang="ja-JP" altLang="en-US" sz="1000" b="1">
                <a:latin typeface="+mn-ea"/>
                <a:cs typeface="Arial" panose="020B0604020202020204" pitchFamily="34" charset="0"/>
              </a:rPr>
              <a:t>、</a:t>
            </a:r>
            <a:r>
              <a:rPr lang="en-US" altLang="ja-JP" sz="1000" b="1">
                <a:latin typeface="+mn-ea"/>
                <a:cs typeface="Arial" panose="020B0604020202020204" pitchFamily="34" charset="0"/>
              </a:rPr>
              <a:t>6-3</a:t>
            </a:r>
            <a:r>
              <a:rPr lang="ja-JP" altLang="en-US" sz="1000" b="1">
                <a:latin typeface="+mn-ea"/>
                <a:cs typeface="Arial" panose="020B0604020202020204" pitchFamily="34" charset="0"/>
              </a:rPr>
              <a:t>）</a:t>
            </a:r>
            <a:endParaRPr kumimoji="1" lang="ja-JP" altLang="en-US" sz="1000" b="1">
              <a:latin typeface="+mn-ea"/>
              <a:cs typeface="Arial" panose="020B0604020202020204" pitchFamily="34" charset="0"/>
            </a:endParaRPr>
          </a:p>
        </p:txBody>
      </p:sp>
      <p:cxnSp>
        <p:nvCxnSpPr>
          <p:cNvPr id="44" name="直線コネクタ 43">
            <a:extLst>
              <a:ext uri="{FF2B5EF4-FFF2-40B4-BE49-F238E27FC236}">
                <a16:creationId xmlns:a16="http://schemas.microsoft.com/office/drawing/2014/main" id="{19073EE5-7AEB-1577-0CFD-C11825C9A600}"/>
              </a:ext>
            </a:extLst>
          </p:cNvPr>
          <p:cNvCxnSpPr>
            <a:cxnSpLocks/>
          </p:cNvCxnSpPr>
          <p:nvPr/>
        </p:nvCxnSpPr>
        <p:spPr>
          <a:xfrm>
            <a:off x="237478" y="3937667"/>
            <a:ext cx="2880320"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45" name="テキスト ボックス 44">
            <a:extLst>
              <a:ext uri="{FF2B5EF4-FFF2-40B4-BE49-F238E27FC236}">
                <a16:creationId xmlns:a16="http://schemas.microsoft.com/office/drawing/2014/main" id="{8A2316D8-6809-42B1-F1C3-9C8EF64C67FD}"/>
              </a:ext>
            </a:extLst>
          </p:cNvPr>
          <p:cNvSpPr txBox="1"/>
          <p:nvPr/>
        </p:nvSpPr>
        <p:spPr>
          <a:xfrm>
            <a:off x="222814" y="3662035"/>
            <a:ext cx="2743059" cy="246221"/>
          </a:xfrm>
          <a:prstGeom prst="rect">
            <a:avLst/>
          </a:prstGeom>
          <a:noFill/>
        </p:spPr>
        <p:txBody>
          <a:bodyPr wrap="none" rtlCol="0">
            <a:spAutoFit/>
          </a:bodyPr>
          <a:lstStyle/>
          <a:p>
            <a:pPr algn="l"/>
            <a:r>
              <a:rPr kumimoji="1" lang="ja-JP" altLang="en-US" sz="1000" b="1">
                <a:latin typeface="+mn-ea"/>
                <a:cs typeface="Arial" panose="020B0604020202020204" pitchFamily="34" charset="0"/>
              </a:rPr>
              <a:t>人材育成の成果指標・モニタリング計画（</a:t>
            </a:r>
            <a:r>
              <a:rPr kumimoji="1" lang="en-US" altLang="ja-JP" sz="1000" b="1" dirty="0">
                <a:latin typeface="+mn-ea"/>
                <a:cs typeface="Arial" panose="020B0604020202020204" pitchFamily="34" charset="0"/>
              </a:rPr>
              <a:t>6-</a:t>
            </a:r>
            <a:r>
              <a:rPr lang="en-US" altLang="ja-JP" sz="1000" b="1" dirty="0">
                <a:latin typeface="+mn-ea"/>
                <a:cs typeface="Arial" panose="020B0604020202020204" pitchFamily="34" charset="0"/>
              </a:rPr>
              <a:t>1</a:t>
            </a:r>
            <a:r>
              <a:rPr kumimoji="1" lang="ja-JP" altLang="en-US" sz="1000" b="1">
                <a:latin typeface="+mn-ea"/>
                <a:cs typeface="Arial" panose="020B0604020202020204" pitchFamily="34" charset="0"/>
              </a:rPr>
              <a:t>）</a:t>
            </a:r>
          </a:p>
        </p:txBody>
      </p:sp>
      <p:sp>
        <p:nvSpPr>
          <p:cNvPr id="46" name="正方形/長方形 45">
            <a:extLst>
              <a:ext uri="{FF2B5EF4-FFF2-40B4-BE49-F238E27FC236}">
                <a16:creationId xmlns:a16="http://schemas.microsoft.com/office/drawing/2014/main" id="{642CFEDB-34D3-8C7B-66A3-0C82B855EE6B}"/>
              </a:ext>
            </a:extLst>
          </p:cNvPr>
          <p:cNvSpPr/>
          <p:nvPr/>
        </p:nvSpPr>
        <p:spPr>
          <a:xfrm>
            <a:off x="213001" y="4951086"/>
            <a:ext cx="2880320" cy="919081"/>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dirty="0">
                <a:solidFill>
                  <a:schemeClr val="tx1"/>
                </a:solidFill>
                <a:latin typeface="+mn-ea"/>
                <a:cs typeface="Arial" panose="020B0604020202020204" pitchFamily="34" charset="0"/>
              </a:rPr>
              <a:t>評価方法・モニタリング方法</a:t>
            </a:r>
            <a:r>
              <a:rPr kumimoji="1" lang="en-US" altLang="ja-JP" sz="1000" b="1" dirty="0">
                <a:solidFill>
                  <a:schemeClr val="tx1"/>
                </a:solidFill>
                <a:latin typeface="+mn-ea"/>
                <a:cs typeface="Arial" panose="020B0604020202020204" pitchFamily="34" charset="0"/>
              </a:rPr>
              <a:t>&gt;</a:t>
            </a:r>
          </a:p>
        </p:txBody>
      </p:sp>
      <p:sp>
        <p:nvSpPr>
          <p:cNvPr id="4" name="正方形/長方形 3">
            <a:extLst>
              <a:ext uri="{FF2B5EF4-FFF2-40B4-BE49-F238E27FC236}">
                <a16:creationId xmlns:a16="http://schemas.microsoft.com/office/drawing/2014/main" id="{CC108FA2-C750-7D7B-0685-F798F6FF9BEB}"/>
              </a:ext>
            </a:extLst>
          </p:cNvPr>
          <p:cNvSpPr/>
          <p:nvPr/>
        </p:nvSpPr>
        <p:spPr>
          <a:xfrm>
            <a:off x="196648" y="6216551"/>
            <a:ext cx="3028160" cy="466668"/>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dirty="0">
                <a:solidFill>
                  <a:schemeClr val="tx1"/>
                </a:solidFill>
                <a:latin typeface="+mn-ea"/>
                <a:cs typeface="Arial" panose="020B0604020202020204" pitchFamily="34" charset="0"/>
              </a:rPr>
              <a:t>講座設置～開始</a:t>
            </a:r>
            <a:r>
              <a:rPr kumimoji="1" lang="en-US" altLang="ja-JP" sz="1000" b="1" dirty="0">
                <a:solidFill>
                  <a:schemeClr val="tx1"/>
                </a:solidFill>
                <a:latin typeface="+mn-ea"/>
                <a:cs typeface="Arial" panose="020B0604020202020204" pitchFamily="34" charset="0"/>
              </a:rPr>
              <a:t>&gt;</a:t>
            </a:r>
          </a:p>
        </p:txBody>
      </p:sp>
      <p:cxnSp>
        <p:nvCxnSpPr>
          <p:cNvPr id="5" name="直線コネクタ 4">
            <a:extLst>
              <a:ext uri="{FF2B5EF4-FFF2-40B4-BE49-F238E27FC236}">
                <a16:creationId xmlns:a16="http://schemas.microsoft.com/office/drawing/2014/main" id="{EFCF0952-34C9-0FE1-340F-0CDA8840718E}"/>
              </a:ext>
            </a:extLst>
          </p:cNvPr>
          <p:cNvCxnSpPr>
            <a:cxnSpLocks/>
          </p:cNvCxnSpPr>
          <p:nvPr/>
        </p:nvCxnSpPr>
        <p:spPr>
          <a:xfrm>
            <a:off x="222814" y="6130684"/>
            <a:ext cx="9487269" cy="0"/>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6" name="テキスト ボックス 5">
            <a:extLst>
              <a:ext uri="{FF2B5EF4-FFF2-40B4-BE49-F238E27FC236}">
                <a16:creationId xmlns:a16="http://schemas.microsoft.com/office/drawing/2014/main" id="{E1DDA32C-9548-8553-E897-A74B8154A9B1}"/>
              </a:ext>
            </a:extLst>
          </p:cNvPr>
          <p:cNvSpPr txBox="1"/>
          <p:nvPr/>
        </p:nvSpPr>
        <p:spPr>
          <a:xfrm>
            <a:off x="225928" y="5865672"/>
            <a:ext cx="1154483" cy="246221"/>
          </a:xfrm>
          <a:prstGeom prst="rect">
            <a:avLst/>
          </a:prstGeom>
          <a:noFill/>
        </p:spPr>
        <p:txBody>
          <a:bodyPr wrap="none" rtlCol="0">
            <a:spAutoFit/>
          </a:bodyPr>
          <a:lstStyle/>
          <a:p>
            <a:pPr algn="l"/>
            <a:r>
              <a:rPr kumimoji="1" lang="ja-JP" altLang="en-US" sz="1000" b="1">
                <a:latin typeface="+mn-ea"/>
                <a:cs typeface="Arial" panose="020B0604020202020204" pitchFamily="34" charset="0"/>
              </a:rPr>
              <a:t>スケジュール（</a:t>
            </a:r>
            <a:r>
              <a:rPr kumimoji="1" lang="en-US" altLang="ja-JP" sz="1000" b="1" dirty="0">
                <a:latin typeface="+mn-ea"/>
                <a:cs typeface="Arial" panose="020B0604020202020204" pitchFamily="34" charset="0"/>
              </a:rPr>
              <a:t>5</a:t>
            </a:r>
            <a:r>
              <a:rPr kumimoji="1" lang="ja-JP" altLang="en-US" sz="1000" b="1">
                <a:latin typeface="+mn-ea"/>
                <a:cs typeface="Arial" panose="020B0604020202020204" pitchFamily="34" charset="0"/>
              </a:rPr>
              <a:t>）</a:t>
            </a:r>
          </a:p>
        </p:txBody>
      </p:sp>
      <p:sp>
        <p:nvSpPr>
          <p:cNvPr id="8" name="正方形/長方形 7">
            <a:extLst>
              <a:ext uri="{FF2B5EF4-FFF2-40B4-BE49-F238E27FC236}">
                <a16:creationId xmlns:a16="http://schemas.microsoft.com/office/drawing/2014/main" id="{78344F1D-432E-17F4-B778-E24531723C86}"/>
              </a:ext>
            </a:extLst>
          </p:cNvPr>
          <p:cNvSpPr/>
          <p:nvPr/>
        </p:nvSpPr>
        <p:spPr>
          <a:xfrm>
            <a:off x="3425611" y="6202692"/>
            <a:ext cx="3028160" cy="466668"/>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dirty="0">
                <a:solidFill>
                  <a:schemeClr val="tx1"/>
                </a:solidFill>
                <a:latin typeface="+mn-ea"/>
                <a:cs typeface="Arial" panose="020B0604020202020204" pitchFamily="34" charset="0"/>
              </a:rPr>
              <a:t>要検討事項（ある場合のみ）</a:t>
            </a:r>
            <a:r>
              <a:rPr kumimoji="1" lang="en-US" altLang="ja-JP" sz="1000" b="1" dirty="0">
                <a:solidFill>
                  <a:schemeClr val="tx1"/>
                </a:solidFill>
                <a:latin typeface="+mn-ea"/>
                <a:cs typeface="Arial" panose="020B0604020202020204" pitchFamily="34" charset="0"/>
              </a:rPr>
              <a:t>&gt;</a:t>
            </a:r>
          </a:p>
        </p:txBody>
      </p:sp>
      <p:sp>
        <p:nvSpPr>
          <p:cNvPr id="9" name="正方形/長方形 8">
            <a:extLst>
              <a:ext uri="{FF2B5EF4-FFF2-40B4-BE49-F238E27FC236}">
                <a16:creationId xmlns:a16="http://schemas.microsoft.com/office/drawing/2014/main" id="{3D798BB2-D138-9962-2C92-16ACF422A73A}"/>
              </a:ext>
            </a:extLst>
          </p:cNvPr>
          <p:cNvSpPr/>
          <p:nvPr/>
        </p:nvSpPr>
        <p:spPr>
          <a:xfrm>
            <a:off x="6681192" y="6202692"/>
            <a:ext cx="3028160" cy="466668"/>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dirty="0">
                <a:solidFill>
                  <a:schemeClr val="tx1"/>
                </a:solidFill>
                <a:latin typeface="+mn-ea"/>
                <a:cs typeface="Arial" panose="020B0604020202020204" pitchFamily="34" charset="0"/>
              </a:rPr>
              <a:t>講座実施期間</a:t>
            </a:r>
            <a:r>
              <a:rPr kumimoji="1" lang="en-US" altLang="ja-JP" sz="1000" b="1" dirty="0">
                <a:solidFill>
                  <a:schemeClr val="tx1"/>
                </a:solidFill>
                <a:latin typeface="+mn-ea"/>
                <a:cs typeface="Arial" panose="020B0604020202020204" pitchFamily="34" charset="0"/>
              </a:rPr>
              <a:t>&gt;</a:t>
            </a:r>
          </a:p>
        </p:txBody>
      </p:sp>
      <p:sp>
        <p:nvSpPr>
          <p:cNvPr id="16" name="二等辺三角形 24">
            <a:extLst>
              <a:ext uri="{FF2B5EF4-FFF2-40B4-BE49-F238E27FC236}">
                <a16:creationId xmlns:a16="http://schemas.microsoft.com/office/drawing/2014/main" id="{E45CA0F0-5DE2-B760-A398-1138BD28433C}"/>
              </a:ext>
            </a:extLst>
          </p:cNvPr>
          <p:cNvSpPr/>
          <p:nvPr/>
        </p:nvSpPr>
        <p:spPr>
          <a:xfrm rot="5400000">
            <a:off x="3108509" y="6364670"/>
            <a:ext cx="466667" cy="140880"/>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tx1"/>
              </a:solidFill>
              <a:latin typeface="+mn-ea"/>
              <a:cs typeface="Arial" panose="020B0604020202020204" pitchFamily="34" charset="0"/>
            </a:endParaRPr>
          </a:p>
        </p:txBody>
      </p:sp>
      <p:sp>
        <p:nvSpPr>
          <p:cNvPr id="18" name="二等辺三角形 24">
            <a:extLst>
              <a:ext uri="{FF2B5EF4-FFF2-40B4-BE49-F238E27FC236}">
                <a16:creationId xmlns:a16="http://schemas.microsoft.com/office/drawing/2014/main" id="{3CA1AB9F-3B06-27B1-DD02-A26EABE521BE}"/>
              </a:ext>
            </a:extLst>
          </p:cNvPr>
          <p:cNvSpPr/>
          <p:nvPr/>
        </p:nvSpPr>
        <p:spPr>
          <a:xfrm rot="5400000">
            <a:off x="6353101" y="6365586"/>
            <a:ext cx="466667" cy="140880"/>
          </a:xfrm>
          <a:prstGeom prst="triangle">
            <a:avLst/>
          </a:prstGeom>
          <a:solidFill>
            <a:schemeClr val="tx2">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1000" b="1">
              <a:solidFill>
                <a:schemeClr val="tx1"/>
              </a:solidFill>
              <a:latin typeface="+mn-ea"/>
              <a:cs typeface="Arial" panose="020B0604020202020204" pitchFamily="34" charset="0"/>
            </a:endParaRPr>
          </a:p>
        </p:txBody>
      </p:sp>
      <p:sp>
        <p:nvSpPr>
          <p:cNvPr id="26" name="正方形/長方形 25">
            <a:extLst>
              <a:ext uri="{FF2B5EF4-FFF2-40B4-BE49-F238E27FC236}">
                <a16:creationId xmlns:a16="http://schemas.microsoft.com/office/drawing/2014/main" id="{190D5FD4-5D91-68EE-F5B5-5E1A56D9C78E}"/>
              </a:ext>
            </a:extLst>
          </p:cNvPr>
          <p:cNvSpPr/>
          <p:nvPr/>
        </p:nvSpPr>
        <p:spPr>
          <a:xfrm>
            <a:off x="6829763" y="2843730"/>
            <a:ext cx="2880320" cy="565263"/>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000" b="1" dirty="0">
                <a:solidFill>
                  <a:schemeClr val="tx1"/>
                </a:solidFill>
                <a:latin typeface="+mn-ea"/>
                <a:cs typeface="Arial" panose="020B0604020202020204" pitchFamily="34" charset="0"/>
              </a:rPr>
              <a:t>&lt;</a:t>
            </a:r>
            <a:r>
              <a:rPr kumimoji="1" lang="ja-JP" altLang="en-US" sz="1000" b="1" dirty="0">
                <a:solidFill>
                  <a:schemeClr val="tx1"/>
                </a:solidFill>
                <a:latin typeface="+mn-ea"/>
                <a:cs typeface="Arial" panose="020B0604020202020204" pitchFamily="34" charset="0"/>
              </a:rPr>
              <a:t>の強み（高等教育機関以外にある場合）</a:t>
            </a:r>
            <a:r>
              <a:rPr kumimoji="1" lang="en-US" altLang="ja-JP" sz="1000" b="1" dirty="0">
                <a:solidFill>
                  <a:schemeClr val="tx1"/>
                </a:solidFill>
                <a:latin typeface="+mn-ea"/>
                <a:cs typeface="Arial" panose="020B0604020202020204" pitchFamily="34" charset="0"/>
              </a:rPr>
              <a:t>&gt;</a:t>
            </a:r>
          </a:p>
        </p:txBody>
      </p:sp>
      <p:graphicFrame>
        <p:nvGraphicFramePr>
          <p:cNvPr id="19" name="表 32">
            <a:extLst>
              <a:ext uri="{FF2B5EF4-FFF2-40B4-BE49-F238E27FC236}">
                <a16:creationId xmlns:a16="http://schemas.microsoft.com/office/drawing/2014/main" id="{FEAA5056-A14D-D35F-1B9D-0CD7C739EDEF}"/>
              </a:ext>
            </a:extLst>
          </p:cNvPr>
          <p:cNvGraphicFramePr>
            <a:graphicFrameLocks noGrp="1"/>
          </p:cNvGraphicFramePr>
          <p:nvPr>
            <p:extLst>
              <p:ext uri="{D42A27DB-BD31-4B8C-83A1-F6EECF244321}">
                <p14:modId xmlns:p14="http://schemas.microsoft.com/office/powerpoint/2010/main" val="1412958429"/>
              </p:ext>
            </p:extLst>
          </p:nvPr>
        </p:nvGraphicFramePr>
        <p:xfrm>
          <a:off x="6829763" y="4952540"/>
          <a:ext cx="2870342" cy="915288"/>
        </p:xfrm>
        <a:graphic>
          <a:graphicData uri="http://schemas.openxmlformats.org/drawingml/2006/table">
            <a:tbl>
              <a:tblPr>
                <a:tableStyleId>{5C22544A-7EE6-4342-B048-85BDC9FD1C3A}</a:tableStyleId>
              </a:tblPr>
              <a:tblGrid>
                <a:gridCol w="728718">
                  <a:extLst>
                    <a:ext uri="{9D8B030D-6E8A-4147-A177-3AD203B41FA5}">
                      <a16:colId xmlns:a16="http://schemas.microsoft.com/office/drawing/2014/main" val="1101145119"/>
                    </a:ext>
                  </a:extLst>
                </a:gridCol>
                <a:gridCol w="2141624">
                  <a:extLst>
                    <a:ext uri="{9D8B030D-6E8A-4147-A177-3AD203B41FA5}">
                      <a16:colId xmlns:a16="http://schemas.microsoft.com/office/drawing/2014/main" val="2547611019"/>
                    </a:ext>
                  </a:extLst>
                </a:gridCol>
              </a:tblGrid>
              <a:tr h="305096">
                <a:tc gridSpan="2">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000" b="1" dirty="0">
                          <a:solidFill>
                            <a:schemeClr val="tx1"/>
                          </a:solidFill>
                          <a:latin typeface="+mn-ea"/>
                          <a:cs typeface="Arial" panose="020B0604020202020204" pitchFamily="34" charset="0"/>
                        </a:rPr>
                        <a:t>&lt;</a:t>
                      </a:r>
                      <a:r>
                        <a:rPr lang="ja-JP" altLang="en-US" sz="1000" b="1" dirty="0">
                          <a:solidFill>
                            <a:schemeClr val="tx1"/>
                          </a:solidFill>
                          <a:latin typeface="+mn-ea"/>
                          <a:cs typeface="Arial" panose="020B0604020202020204" pitchFamily="34" charset="0"/>
                        </a:rPr>
                        <a:t>処遇反映計画</a:t>
                      </a:r>
                      <a:r>
                        <a:rPr lang="en-US" altLang="ja-JP" sz="1000" b="1" dirty="0">
                          <a:solidFill>
                            <a:schemeClr val="tx1"/>
                          </a:solidFill>
                          <a:latin typeface="+mn-ea"/>
                          <a:cs typeface="Arial" panose="020B0604020202020204" pitchFamily="34" charset="0"/>
                        </a:rPr>
                        <a:t>&gt;※</a:t>
                      </a:r>
                      <a:r>
                        <a:rPr lang="ja-JP" altLang="en-US" sz="1000" b="1" dirty="0">
                          <a:solidFill>
                            <a:schemeClr val="tx1"/>
                          </a:solidFill>
                          <a:latin typeface="+mn-ea"/>
                          <a:cs typeface="Arial" panose="020B0604020202020204" pitchFamily="34" charset="0"/>
                        </a:rPr>
                        <a:t>処遇反映枠のみ必須</a:t>
                      </a:r>
                      <a:endParaRPr lang="en-US" altLang="ja-JP" sz="900" b="1" dirty="0">
                        <a:solidFill>
                          <a:schemeClr val="tx1"/>
                        </a:solidFill>
                        <a:latin typeface="+mn-ea"/>
                        <a:cs typeface="Arial" panose="020B0604020202020204" pitchFamily="34" charset="0"/>
                      </a:endParaRPr>
                    </a:p>
                  </a:txBody>
                  <a:tcPr>
                    <a:lnL w="9525" cap="flat" cmpd="sng" algn="ctr">
                      <a:solidFill>
                        <a:srgbClr val="FF0000"/>
                      </a:solidFill>
                      <a:prstDash val="solid"/>
                      <a:round/>
                      <a:headEnd type="none" w="med" len="med"/>
                      <a:tailEnd type="none" w="med" len="med"/>
                    </a:lnL>
                    <a:lnR w="9525" cap="flat" cmpd="sng" algn="ctr">
                      <a:solidFill>
                        <a:srgbClr val="FF0000"/>
                      </a:solidFill>
                      <a:prstDash val="solid"/>
                      <a:round/>
                      <a:headEnd type="none" w="med" len="med"/>
                      <a:tailEnd type="none" w="med" len="med"/>
                    </a:lnR>
                    <a:lnT w="9525" cap="flat" cmpd="sng" algn="ctr">
                      <a:solidFill>
                        <a:srgbClr val="FF0000"/>
                      </a:solidFill>
                      <a:prstDash val="solid"/>
                      <a:round/>
                      <a:headEnd type="none" w="med" len="med"/>
                      <a:tailEnd type="none" w="med" len="med"/>
                    </a:lnT>
                  </a:tcPr>
                </a:tc>
                <a:tc hMerge="1">
                  <a:txBody>
                    <a:bodyPr/>
                    <a:lstStyle/>
                    <a:p>
                      <a:endParaRPr kumimoji="1" lang="ja-JP" altLang="en-US" sz="1000"/>
                    </a:p>
                  </a:txBody>
                  <a:tcPr/>
                </a:tc>
                <a:extLst>
                  <a:ext uri="{0D108BD9-81ED-4DB2-BD59-A6C34878D82A}">
                    <a16:rowId xmlns:a16="http://schemas.microsoft.com/office/drawing/2014/main" val="2500386151"/>
                  </a:ext>
                </a:extLst>
              </a:tr>
              <a:tr h="305096">
                <a:tc>
                  <a:txBody>
                    <a:bodyPr/>
                    <a:lstStyle/>
                    <a:p>
                      <a:r>
                        <a:rPr kumimoji="1" lang="ja-JP" altLang="en-US" sz="900"/>
                        <a:t>反映時期</a:t>
                      </a:r>
                    </a:p>
                  </a:txBody>
                  <a:tcPr>
                    <a:lnL w="9525" cap="flat" cmpd="sng" algn="ctr">
                      <a:solidFill>
                        <a:srgbClr val="FF0000"/>
                      </a:solidFill>
                      <a:prstDash val="solid"/>
                      <a:round/>
                      <a:headEnd type="none" w="med" len="med"/>
                      <a:tailEnd type="none" w="med" len="med"/>
                    </a:lnL>
                  </a:tcPr>
                </a:tc>
                <a:tc>
                  <a:txBody>
                    <a:bodyPr/>
                    <a:lstStyle/>
                    <a:p>
                      <a:endParaRPr kumimoji="1" lang="ja-JP" altLang="en-US" sz="800" dirty="0"/>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2919425244"/>
                  </a:ext>
                </a:extLst>
              </a:tr>
              <a:tr h="305096">
                <a:tc>
                  <a:txBody>
                    <a:bodyPr/>
                    <a:lstStyle/>
                    <a:p>
                      <a:r>
                        <a:rPr kumimoji="1" lang="ja-JP" altLang="en-US" sz="900"/>
                        <a:t>反映内容</a:t>
                      </a:r>
                    </a:p>
                  </a:txBody>
                  <a:tcPr>
                    <a:lnL w="9525" cap="flat" cmpd="sng" algn="ctr">
                      <a:solidFill>
                        <a:srgbClr val="FF0000"/>
                      </a:solidFill>
                      <a:prstDash val="solid"/>
                      <a:round/>
                      <a:headEnd type="none" w="med" len="med"/>
                      <a:tailEnd type="none" w="med" len="med"/>
                    </a:lnL>
                    <a:lnB w="9525" cap="flat" cmpd="sng" algn="ctr">
                      <a:solidFill>
                        <a:srgbClr val="FF0000"/>
                      </a:solidFill>
                      <a:prstDash val="solid"/>
                      <a:round/>
                      <a:headEnd type="none" w="med" len="med"/>
                      <a:tailEnd type="none" w="med" len="med"/>
                    </a:lnB>
                  </a:tcPr>
                </a:tc>
                <a:tc>
                  <a:txBody>
                    <a:bodyPr/>
                    <a:lstStyle/>
                    <a:p>
                      <a:endParaRPr kumimoji="1" lang="ja-JP" altLang="en-US" sz="800" dirty="0"/>
                    </a:p>
                  </a:txBody>
                  <a:tcPr>
                    <a:lnR w="9525" cap="flat" cmpd="sng" algn="ctr">
                      <a:solidFill>
                        <a:srgbClr val="FF0000"/>
                      </a:solidFill>
                      <a:prstDash val="solid"/>
                      <a:round/>
                      <a:headEnd type="none" w="med" len="med"/>
                      <a:tailEnd type="none" w="med" len="med"/>
                    </a:lnR>
                    <a:lnB w="9525" cap="flat" cmpd="sng" algn="ctr">
                      <a:solidFill>
                        <a:srgbClr val="FF0000"/>
                      </a:solidFill>
                      <a:prstDash val="solid"/>
                      <a:round/>
                      <a:headEnd type="none" w="med" len="med"/>
                      <a:tailEnd type="none" w="med" len="med"/>
                    </a:lnB>
                  </a:tcPr>
                </a:tc>
                <a:extLst>
                  <a:ext uri="{0D108BD9-81ED-4DB2-BD59-A6C34878D82A}">
                    <a16:rowId xmlns:a16="http://schemas.microsoft.com/office/drawing/2014/main" val="3229724362"/>
                  </a:ext>
                </a:extLst>
              </a:tr>
            </a:tbl>
          </a:graphicData>
        </a:graphic>
      </p:graphicFrame>
      <p:graphicFrame>
        <p:nvGraphicFramePr>
          <p:cNvPr id="33" name="表 32">
            <a:extLst>
              <a:ext uri="{FF2B5EF4-FFF2-40B4-BE49-F238E27FC236}">
                <a16:creationId xmlns:a16="http://schemas.microsoft.com/office/drawing/2014/main" id="{691B1BDA-6E7A-CBB8-0251-705148120941}"/>
              </a:ext>
            </a:extLst>
          </p:cNvPr>
          <p:cNvGraphicFramePr>
            <a:graphicFrameLocks noGrp="1"/>
          </p:cNvGraphicFramePr>
          <p:nvPr>
            <p:extLst>
              <p:ext uri="{D42A27DB-BD31-4B8C-83A1-F6EECF244321}">
                <p14:modId xmlns:p14="http://schemas.microsoft.com/office/powerpoint/2010/main" val="460490936"/>
              </p:ext>
            </p:extLst>
          </p:nvPr>
        </p:nvGraphicFramePr>
        <p:xfrm>
          <a:off x="3650966" y="3740516"/>
          <a:ext cx="2602280" cy="1175336"/>
        </p:xfrm>
        <a:graphic>
          <a:graphicData uri="http://schemas.openxmlformats.org/drawingml/2006/table">
            <a:tbl>
              <a:tblPr>
                <a:tableStyleId>{5C22544A-7EE6-4342-B048-85BDC9FD1C3A}</a:tableStyleId>
              </a:tblPr>
              <a:tblGrid>
                <a:gridCol w="635808">
                  <a:extLst>
                    <a:ext uri="{9D8B030D-6E8A-4147-A177-3AD203B41FA5}">
                      <a16:colId xmlns:a16="http://schemas.microsoft.com/office/drawing/2014/main" val="1101145119"/>
                    </a:ext>
                  </a:extLst>
                </a:gridCol>
                <a:gridCol w="1966472">
                  <a:extLst>
                    <a:ext uri="{9D8B030D-6E8A-4147-A177-3AD203B41FA5}">
                      <a16:colId xmlns:a16="http://schemas.microsoft.com/office/drawing/2014/main" val="2547611019"/>
                    </a:ext>
                  </a:extLst>
                </a:gridCol>
              </a:tblGrid>
              <a:tr h="293834">
                <a:tc gridSpan="2">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000" b="1" dirty="0">
                          <a:solidFill>
                            <a:schemeClr val="tx1"/>
                          </a:solidFill>
                          <a:latin typeface="+mn-ea"/>
                          <a:cs typeface="Arial" panose="020B0604020202020204" pitchFamily="34" charset="0"/>
                        </a:rPr>
                        <a:t>&lt;</a:t>
                      </a:r>
                      <a:r>
                        <a:rPr lang="ja-JP" altLang="en-US" sz="1000" b="1">
                          <a:solidFill>
                            <a:schemeClr val="tx1"/>
                          </a:solidFill>
                          <a:latin typeface="+mn-ea"/>
                          <a:cs typeface="Arial" panose="020B0604020202020204" pitchFamily="34" charset="0"/>
                        </a:rPr>
                        <a:t>講座の全体構成と実施時間</a:t>
                      </a:r>
                      <a:r>
                        <a:rPr lang="en-US" altLang="ja-JP" sz="1000" b="1" dirty="0">
                          <a:solidFill>
                            <a:schemeClr val="tx1"/>
                          </a:solidFill>
                          <a:latin typeface="+mn-ea"/>
                          <a:cs typeface="Arial" panose="020B0604020202020204" pitchFamily="34" charset="0"/>
                        </a:rPr>
                        <a:t>&gt;</a:t>
                      </a:r>
                      <a:endParaRPr lang="en-US" altLang="ja-JP" sz="900" b="1" dirty="0">
                        <a:solidFill>
                          <a:schemeClr val="tx1"/>
                        </a:solidFill>
                        <a:latin typeface="+mn-ea"/>
                        <a:cs typeface="Arial" panose="020B0604020202020204" pitchFamily="34" charset="0"/>
                      </a:endParaRPr>
                    </a:p>
                  </a:txBody>
                  <a:tcPr>
                    <a:lnL w="9525" cap="flat" cmpd="sng" algn="ctr">
                      <a:solidFill>
                        <a:srgbClr val="FF0000"/>
                      </a:solidFill>
                      <a:prstDash val="solid"/>
                      <a:round/>
                      <a:headEnd type="none" w="med" len="med"/>
                      <a:tailEnd type="none" w="med" len="med"/>
                    </a:lnL>
                    <a:lnR w="9525" cap="flat" cmpd="sng" algn="ctr">
                      <a:solidFill>
                        <a:srgbClr val="FF0000"/>
                      </a:solidFill>
                      <a:prstDash val="solid"/>
                      <a:round/>
                      <a:headEnd type="none" w="med" len="med"/>
                      <a:tailEnd type="none" w="med" len="med"/>
                    </a:lnR>
                    <a:lnT w="9525" cap="flat" cmpd="sng" algn="ctr">
                      <a:solidFill>
                        <a:srgbClr val="FF0000"/>
                      </a:solidFill>
                      <a:prstDash val="solid"/>
                      <a:round/>
                      <a:headEnd type="none" w="med" len="med"/>
                      <a:tailEnd type="none" w="med" len="med"/>
                    </a:lnT>
                  </a:tcPr>
                </a:tc>
                <a:tc hMerge="1">
                  <a:txBody>
                    <a:bodyPr/>
                    <a:lstStyle/>
                    <a:p>
                      <a:endParaRPr kumimoji="1" lang="ja-JP" altLang="en-US" sz="1000"/>
                    </a:p>
                  </a:txBody>
                  <a:tcPr/>
                </a:tc>
                <a:extLst>
                  <a:ext uri="{0D108BD9-81ED-4DB2-BD59-A6C34878D82A}">
                    <a16:rowId xmlns:a16="http://schemas.microsoft.com/office/drawing/2014/main" val="2500386151"/>
                  </a:ext>
                </a:extLst>
              </a:tr>
              <a:tr h="293834">
                <a:tc>
                  <a:txBody>
                    <a:bodyPr/>
                    <a:lstStyle/>
                    <a:p>
                      <a:r>
                        <a:rPr kumimoji="1" lang="ja-JP" altLang="en-US" sz="800"/>
                        <a:t>講義</a:t>
                      </a:r>
                    </a:p>
                  </a:txBody>
                  <a:tcPr>
                    <a:lnL w="9525" cap="flat" cmpd="sng" algn="ctr">
                      <a:solidFill>
                        <a:srgbClr val="FF0000"/>
                      </a:solidFill>
                      <a:prstDash val="solid"/>
                      <a:round/>
                      <a:headEnd type="none" w="med" len="med"/>
                      <a:tailEnd type="none" w="med" len="med"/>
                    </a:ln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800" dirty="0"/>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2919425244"/>
                  </a:ext>
                </a:extLst>
              </a:tr>
              <a:tr h="293834">
                <a:tc>
                  <a:txBody>
                    <a:bodyPr/>
                    <a:lstStyle/>
                    <a:p>
                      <a:r>
                        <a:rPr kumimoji="1" lang="ja-JP" altLang="en-US" sz="800"/>
                        <a:t>実習</a:t>
                      </a:r>
                    </a:p>
                  </a:txBody>
                  <a:tcPr>
                    <a:lnL w="9525" cap="flat" cmpd="sng" algn="ctr">
                      <a:solidFill>
                        <a:srgbClr val="FF0000"/>
                      </a:solidFill>
                      <a:prstDash val="solid"/>
                      <a:round/>
                      <a:headEnd type="none" w="med" len="med"/>
                      <a:tailEnd type="none" w="med" len="med"/>
                    </a:lnL>
                  </a:tcPr>
                </a:tc>
                <a:tc>
                  <a:txBody>
                    <a:bodyPr/>
                    <a:lstStyle/>
                    <a:p>
                      <a:endParaRPr lang="en-US" altLang="ja-JP" sz="800" b="1" dirty="0">
                        <a:solidFill>
                          <a:schemeClr val="accent2"/>
                        </a:solidFill>
                        <a:latin typeface="+mn-ea"/>
                        <a:cs typeface="Arial" panose="020B0604020202020204" pitchFamily="34" charset="0"/>
                      </a:endParaRPr>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568025398"/>
                  </a:ext>
                </a:extLst>
              </a:tr>
              <a:tr h="293834">
                <a:tc>
                  <a:txBody>
                    <a:bodyPr/>
                    <a:lstStyle/>
                    <a:p>
                      <a:r>
                        <a:rPr kumimoji="1" lang="ja-JP" altLang="en-US" sz="800"/>
                        <a:t>共同研究</a:t>
                      </a:r>
                    </a:p>
                  </a:txBody>
                  <a:tcPr>
                    <a:lnL w="9525" cap="flat" cmpd="sng" algn="ctr">
                      <a:solidFill>
                        <a:srgbClr val="FF0000"/>
                      </a:solidFill>
                      <a:prstDash val="solid"/>
                      <a:round/>
                      <a:headEnd type="none" w="med" len="med"/>
                      <a:tailEnd type="none" w="med" len="med"/>
                    </a:lnL>
                    <a:lnB w="9525" cap="flat" cmpd="sng" algn="ctr">
                      <a:solidFill>
                        <a:srgbClr val="FF0000"/>
                      </a:solidFill>
                      <a:prstDash val="solid"/>
                      <a:round/>
                      <a:headEnd type="none" w="med" len="med"/>
                      <a:tailEnd type="none" w="med" len="med"/>
                    </a:lnB>
                  </a:tcPr>
                </a:tc>
                <a:tc>
                  <a:txBody>
                    <a:bodyPr/>
                    <a:lstStyle/>
                    <a:p>
                      <a:endParaRPr kumimoji="1" lang="ja-JP" altLang="en-US" sz="800" dirty="0"/>
                    </a:p>
                  </a:txBody>
                  <a:tcPr>
                    <a:lnR w="9525" cap="flat" cmpd="sng" algn="ctr">
                      <a:solidFill>
                        <a:srgbClr val="FF0000"/>
                      </a:solidFill>
                      <a:prstDash val="solid"/>
                      <a:round/>
                      <a:headEnd type="none" w="med" len="med"/>
                      <a:tailEnd type="none" w="med" len="med"/>
                    </a:lnR>
                    <a:lnB w="9525" cap="flat" cmpd="sng" algn="ctr">
                      <a:solidFill>
                        <a:srgbClr val="FF0000"/>
                      </a:solidFill>
                      <a:prstDash val="solid"/>
                      <a:round/>
                      <a:headEnd type="none" w="med" len="med"/>
                      <a:tailEnd type="none" w="med" len="med"/>
                    </a:lnB>
                  </a:tcPr>
                </a:tc>
                <a:extLst>
                  <a:ext uri="{0D108BD9-81ED-4DB2-BD59-A6C34878D82A}">
                    <a16:rowId xmlns:a16="http://schemas.microsoft.com/office/drawing/2014/main" val="3229724362"/>
                  </a:ext>
                </a:extLst>
              </a:tr>
            </a:tbl>
          </a:graphicData>
        </a:graphic>
      </p:graphicFrame>
      <p:graphicFrame>
        <p:nvGraphicFramePr>
          <p:cNvPr id="35" name="表 34">
            <a:extLst>
              <a:ext uri="{FF2B5EF4-FFF2-40B4-BE49-F238E27FC236}">
                <a16:creationId xmlns:a16="http://schemas.microsoft.com/office/drawing/2014/main" id="{862A1620-3B32-5320-929A-0682D7015DB1}"/>
              </a:ext>
            </a:extLst>
          </p:cNvPr>
          <p:cNvGraphicFramePr>
            <a:graphicFrameLocks noGrp="1"/>
          </p:cNvGraphicFramePr>
          <p:nvPr>
            <p:extLst>
              <p:ext uri="{D42A27DB-BD31-4B8C-83A1-F6EECF244321}">
                <p14:modId xmlns:p14="http://schemas.microsoft.com/office/powerpoint/2010/main" val="1475244994"/>
              </p:ext>
            </p:extLst>
          </p:nvPr>
        </p:nvGraphicFramePr>
        <p:xfrm>
          <a:off x="3653756" y="2690325"/>
          <a:ext cx="2602280" cy="978184"/>
        </p:xfrm>
        <a:graphic>
          <a:graphicData uri="http://schemas.openxmlformats.org/drawingml/2006/table">
            <a:tbl>
              <a:tblPr>
                <a:tableStyleId>{5C22544A-7EE6-4342-B048-85BDC9FD1C3A}</a:tableStyleId>
              </a:tblPr>
              <a:tblGrid>
                <a:gridCol w="1891367">
                  <a:extLst>
                    <a:ext uri="{9D8B030D-6E8A-4147-A177-3AD203B41FA5}">
                      <a16:colId xmlns:a16="http://schemas.microsoft.com/office/drawing/2014/main" val="1101145119"/>
                    </a:ext>
                  </a:extLst>
                </a:gridCol>
                <a:gridCol w="710913">
                  <a:extLst>
                    <a:ext uri="{9D8B030D-6E8A-4147-A177-3AD203B41FA5}">
                      <a16:colId xmlns:a16="http://schemas.microsoft.com/office/drawing/2014/main" val="2547611019"/>
                    </a:ext>
                  </a:extLst>
                </a:gridCol>
              </a:tblGrid>
              <a:tr h="244546">
                <a:tc gridSpan="2">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000" b="1" dirty="0">
                          <a:solidFill>
                            <a:schemeClr val="tx1"/>
                          </a:solidFill>
                          <a:latin typeface="+mn-ea"/>
                          <a:cs typeface="Arial" panose="020B0604020202020204" pitchFamily="34" charset="0"/>
                        </a:rPr>
                        <a:t>&lt;</a:t>
                      </a:r>
                      <a:r>
                        <a:rPr lang="ja-JP" altLang="en-US" sz="1000" b="1">
                          <a:solidFill>
                            <a:schemeClr val="tx1"/>
                          </a:solidFill>
                          <a:latin typeface="+mn-ea"/>
                          <a:cs typeface="Arial" panose="020B0604020202020204" pitchFamily="34" charset="0"/>
                        </a:rPr>
                        <a:t>主な育成ターゲット</a:t>
                      </a:r>
                      <a:r>
                        <a:rPr lang="en-US" altLang="ja-JP" sz="1000" b="1" dirty="0">
                          <a:solidFill>
                            <a:schemeClr val="tx1"/>
                          </a:solidFill>
                          <a:latin typeface="+mn-ea"/>
                          <a:cs typeface="Arial" panose="020B0604020202020204" pitchFamily="34" charset="0"/>
                        </a:rPr>
                        <a:t>(</a:t>
                      </a:r>
                      <a:r>
                        <a:rPr lang="ja-JP" altLang="en-US" sz="1000" b="1">
                          <a:solidFill>
                            <a:schemeClr val="tx1"/>
                          </a:solidFill>
                          <a:latin typeface="+mn-ea"/>
                          <a:cs typeface="Arial" panose="020B0604020202020204" pitchFamily="34" charset="0"/>
                        </a:rPr>
                        <a:t>受講者</a:t>
                      </a:r>
                      <a:r>
                        <a:rPr lang="en-US" altLang="ja-JP" sz="1000" b="1" dirty="0">
                          <a:solidFill>
                            <a:schemeClr val="tx1"/>
                          </a:solidFill>
                          <a:latin typeface="+mn-ea"/>
                          <a:cs typeface="Arial" panose="020B0604020202020204" pitchFamily="34" charset="0"/>
                        </a:rPr>
                        <a:t>)</a:t>
                      </a:r>
                      <a:r>
                        <a:rPr lang="ja-JP" altLang="en-US" sz="1000" b="1">
                          <a:solidFill>
                            <a:schemeClr val="tx1"/>
                          </a:solidFill>
                          <a:latin typeface="+mn-ea"/>
                          <a:cs typeface="Arial" panose="020B0604020202020204" pitchFamily="34" charset="0"/>
                        </a:rPr>
                        <a:t>と人数</a:t>
                      </a:r>
                      <a:r>
                        <a:rPr lang="en-US" altLang="ja-JP" sz="1000" b="1" dirty="0">
                          <a:solidFill>
                            <a:schemeClr val="tx1"/>
                          </a:solidFill>
                          <a:latin typeface="+mn-ea"/>
                          <a:cs typeface="Arial" panose="020B0604020202020204" pitchFamily="34" charset="0"/>
                        </a:rPr>
                        <a:t>&gt;</a:t>
                      </a:r>
                      <a:endParaRPr lang="en-US" altLang="ja-JP" sz="900" b="1" dirty="0">
                        <a:solidFill>
                          <a:schemeClr val="tx1"/>
                        </a:solidFill>
                        <a:latin typeface="+mn-ea"/>
                        <a:cs typeface="Arial" panose="020B0604020202020204" pitchFamily="34" charset="0"/>
                      </a:endParaRPr>
                    </a:p>
                  </a:txBody>
                  <a:tcPr>
                    <a:lnL w="9525" cap="flat" cmpd="sng" algn="ctr">
                      <a:solidFill>
                        <a:srgbClr val="FF0000"/>
                      </a:solidFill>
                      <a:prstDash val="solid"/>
                      <a:round/>
                      <a:headEnd type="none" w="med" len="med"/>
                      <a:tailEnd type="none" w="med" len="med"/>
                    </a:lnL>
                    <a:lnR w="9525" cap="flat" cmpd="sng" algn="ctr">
                      <a:solidFill>
                        <a:srgbClr val="FF0000"/>
                      </a:solidFill>
                      <a:prstDash val="solid"/>
                      <a:round/>
                      <a:headEnd type="none" w="med" len="med"/>
                      <a:tailEnd type="none" w="med" len="med"/>
                    </a:lnR>
                    <a:lnT w="9525" cap="flat" cmpd="sng" algn="ctr">
                      <a:solidFill>
                        <a:srgbClr val="FF0000"/>
                      </a:solidFill>
                      <a:prstDash val="solid"/>
                      <a:round/>
                      <a:headEnd type="none" w="med" len="med"/>
                      <a:tailEnd type="none" w="med" len="med"/>
                    </a:lnT>
                  </a:tcPr>
                </a:tc>
                <a:tc hMerge="1">
                  <a:txBody>
                    <a:bodyPr/>
                    <a:lstStyle/>
                    <a:p>
                      <a:endParaRPr kumimoji="1" lang="ja-JP" altLang="en-US" sz="1000"/>
                    </a:p>
                  </a:txBody>
                  <a:tcPr/>
                </a:tc>
                <a:extLst>
                  <a:ext uri="{0D108BD9-81ED-4DB2-BD59-A6C34878D82A}">
                    <a16:rowId xmlns:a16="http://schemas.microsoft.com/office/drawing/2014/main" val="2500386151"/>
                  </a:ext>
                </a:extLst>
              </a:tr>
              <a:tr h="244546">
                <a:tc>
                  <a:txBody>
                    <a:bodyPr/>
                    <a:lstStyle/>
                    <a:p>
                      <a:endParaRPr kumimoji="1" lang="ja-JP" altLang="en-US" sz="900" dirty="0"/>
                    </a:p>
                  </a:txBody>
                  <a:tcPr>
                    <a:lnL w="9525" cap="flat" cmpd="sng" algn="ctr">
                      <a:solidFill>
                        <a:srgbClr val="FF0000"/>
                      </a:solidFill>
                      <a:prstDash val="solid"/>
                      <a:round/>
                      <a:headEnd type="none" w="med" len="med"/>
                      <a:tailEnd type="none" w="med" len="med"/>
                    </a:ln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800" dirty="0"/>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2919425244"/>
                  </a:ext>
                </a:extLst>
              </a:tr>
              <a:tr h="244546">
                <a:tc>
                  <a:txBody>
                    <a:bodyPr/>
                    <a:lstStyle/>
                    <a:p>
                      <a:endParaRPr kumimoji="1" lang="ja-JP" altLang="en-US" sz="800" dirty="0"/>
                    </a:p>
                  </a:txBody>
                  <a:tcPr>
                    <a:lnL w="9525" cap="flat" cmpd="sng" algn="ctr">
                      <a:solidFill>
                        <a:srgbClr val="FF0000"/>
                      </a:solidFill>
                      <a:prstDash val="solid"/>
                      <a:round/>
                      <a:headEnd type="none" w="med" len="med"/>
                      <a:tailEnd type="none" w="med" len="med"/>
                    </a:lnL>
                  </a:tcPr>
                </a:tc>
                <a:tc>
                  <a:txBody>
                    <a:bodyPr/>
                    <a:lstStyle/>
                    <a:p>
                      <a:endParaRPr kumimoji="1" lang="ja-JP" altLang="en-US" sz="800" dirty="0"/>
                    </a:p>
                  </a:txBody>
                  <a:tcPr>
                    <a:lnR w="9525" cap="flat" cmpd="sng" algn="ctr">
                      <a:solidFill>
                        <a:srgbClr val="FF0000"/>
                      </a:solidFill>
                      <a:prstDash val="solid"/>
                      <a:round/>
                      <a:headEnd type="none" w="med" len="med"/>
                      <a:tailEnd type="none" w="med" len="med"/>
                    </a:lnR>
                  </a:tcPr>
                </a:tc>
                <a:extLst>
                  <a:ext uri="{0D108BD9-81ED-4DB2-BD59-A6C34878D82A}">
                    <a16:rowId xmlns:a16="http://schemas.microsoft.com/office/drawing/2014/main" val="568025398"/>
                  </a:ext>
                </a:extLst>
              </a:tr>
              <a:tr h="244546">
                <a:tc>
                  <a:txBody>
                    <a:bodyPr/>
                    <a:lstStyle/>
                    <a:p>
                      <a:endParaRPr kumimoji="1" lang="ja-JP" altLang="en-US" sz="800" dirty="0"/>
                    </a:p>
                  </a:txBody>
                  <a:tcPr>
                    <a:lnL w="9525" cap="flat" cmpd="sng" algn="ctr">
                      <a:solidFill>
                        <a:srgbClr val="FF0000"/>
                      </a:solidFill>
                      <a:prstDash val="solid"/>
                      <a:round/>
                      <a:headEnd type="none" w="med" len="med"/>
                      <a:tailEnd type="none" w="med" len="med"/>
                    </a:lnL>
                    <a:lnB w="9525" cap="flat" cmpd="sng" algn="ctr">
                      <a:solidFill>
                        <a:srgbClr val="FF0000"/>
                      </a:solidFill>
                      <a:prstDash val="solid"/>
                      <a:round/>
                      <a:headEnd type="none" w="med" len="med"/>
                      <a:tailEnd type="none" w="med" len="med"/>
                    </a:lnB>
                  </a:tcPr>
                </a:tc>
                <a:tc>
                  <a:txBody>
                    <a:bodyPr/>
                    <a:lstStyle/>
                    <a:p>
                      <a:endParaRPr kumimoji="1" lang="ja-JP" altLang="en-US" sz="800" dirty="0"/>
                    </a:p>
                  </a:txBody>
                  <a:tcPr>
                    <a:lnR w="9525" cap="flat" cmpd="sng" algn="ctr">
                      <a:solidFill>
                        <a:srgbClr val="FF0000"/>
                      </a:solidFill>
                      <a:prstDash val="solid"/>
                      <a:round/>
                      <a:headEnd type="none" w="med" len="med"/>
                      <a:tailEnd type="none" w="med" len="med"/>
                    </a:lnR>
                    <a:lnB w="9525" cap="flat" cmpd="sng" algn="ctr">
                      <a:solidFill>
                        <a:srgbClr val="FF0000"/>
                      </a:solidFill>
                      <a:prstDash val="solid"/>
                      <a:round/>
                      <a:headEnd type="none" w="med" len="med"/>
                      <a:tailEnd type="none" w="med" len="med"/>
                    </a:lnB>
                  </a:tcPr>
                </a:tc>
                <a:extLst>
                  <a:ext uri="{0D108BD9-81ED-4DB2-BD59-A6C34878D82A}">
                    <a16:rowId xmlns:a16="http://schemas.microsoft.com/office/drawing/2014/main" val="3229724362"/>
                  </a:ext>
                </a:extLst>
              </a:tr>
            </a:tbl>
          </a:graphicData>
        </a:graphic>
      </p:graphicFrame>
    </p:spTree>
    <p:extLst>
      <p:ext uri="{BB962C8B-B14F-4D97-AF65-F5344CB8AC3E}">
        <p14:creationId xmlns:p14="http://schemas.microsoft.com/office/powerpoint/2010/main" val="62002445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直線コネクタ 2">
            <a:extLst>
              <a:ext uri="{FF2B5EF4-FFF2-40B4-BE49-F238E27FC236}">
                <a16:creationId xmlns:a16="http://schemas.microsoft.com/office/drawing/2014/main" id="{4B4F8BA1-7AA1-2000-544A-00D84A53F930}"/>
              </a:ext>
            </a:extLst>
          </p:cNvPr>
          <p:cNvCxnSpPr>
            <a:cxnSpLocks/>
          </p:cNvCxnSpPr>
          <p:nvPr/>
        </p:nvCxnSpPr>
        <p:spPr>
          <a:xfrm>
            <a:off x="200472" y="2996952"/>
            <a:ext cx="9505056" cy="0"/>
          </a:xfrm>
          <a:prstGeom prst="line">
            <a:avLst/>
          </a:prstGeom>
          <a:ln w="9525">
            <a:solidFill>
              <a:schemeClr val="bg2"/>
            </a:solidFill>
          </a:ln>
        </p:spPr>
        <p:style>
          <a:lnRef idx="1">
            <a:schemeClr val="accent1"/>
          </a:lnRef>
          <a:fillRef idx="0">
            <a:schemeClr val="accent1"/>
          </a:fillRef>
          <a:effectRef idx="0">
            <a:schemeClr val="accent1"/>
          </a:effectRef>
          <a:fontRef idx="minor">
            <a:schemeClr val="tx1"/>
          </a:fontRef>
        </p:style>
      </p:cxnSp>
      <p:sp>
        <p:nvSpPr>
          <p:cNvPr id="6" name="正方形/長方形 5">
            <a:extLst>
              <a:ext uri="{FF2B5EF4-FFF2-40B4-BE49-F238E27FC236}">
                <a16:creationId xmlns:a16="http://schemas.microsoft.com/office/drawing/2014/main" id="{34F4FBB7-5D55-48AC-1B56-254C8D24DDF2}"/>
              </a:ext>
            </a:extLst>
          </p:cNvPr>
          <p:cNvSpPr/>
          <p:nvPr/>
        </p:nvSpPr>
        <p:spPr>
          <a:xfrm>
            <a:off x="206660" y="2492896"/>
            <a:ext cx="9426860" cy="4128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b="1">
                <a:solidFill>
                  <a:schemeClr val="tx1"/>
                </a:solidFill>
                <a:latin typeface="+mn-ea"/>
                <a:cs typeface="Arial" panose="020B0604020202020204" pitchFamily="34" charset="0"/>
              </a:rPr>
              <a:t>２．背景・目的</a:t>
            </a:r>
            <a:endParaRPr lang="en-US" altLang="ja-JP" sz="2400" b="1">
              <a:solidFill>
                <a:schemeClr val="tx1"/>
              </a:solidFill>
              <a:latin typeface="+mn-ea"/>
              <a:cs typeface="Arial" panose="020B0604020202020204" pitchFamily="34" charset="0"/>
            </a:endParaRPr>
          </a:p>
        </p:txBody>
      </p:sp>
    </p:spTree>
    <p:extLst>
      <p:ext uri="{BB962C8B-B14F-4D97-AF65-F5344CB8AC3E}">
        <p14:creationId xmlns:p14="http://schemas.microsoft.com/office/powerpoint/2010/main" val="16085792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517065"/>
          </a:xfrm>
        </p:spPr>
        <p:txBody>
          <a:bodyPr>
            <a:spAutoFit/>
          </a:bodyPr>
          <a:lstStyle/>
          <a:p>
            <a:r>
              <a:rPr lang="ja-JP" altLang="en-US" sz="1200" dirty="0"/>
              <a:t>申請者の中長期の経営戦略・事業戦略の全体像と説明してください。</a:t>
            </a:r>
            <a:endParaRPr lang="en-US" altLang="ja-JP" sz="1200" dirty="0"/>
          </a:p>
          <a:p>
            <a:r>
              <a:rPr lang="ja-JP" altLang="en-US" sz="1200" dirty="0"/>
              <a:t>その中で共同講座を設置する背景・目的につながる部分については詳細を説明してください。</a:t>
            </a:r>
            <a:endParaRPr lang="en-US" altLang="ja-JP" sz="1200" dirty="0"/>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dirty="0"/>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2-1</a:t>
            </a:r>
            <a:r>
              <a:rPr lang="ja-JP" altLang="en-US"/>
              <a:t>．中長期の経営戦略・事業戦略</a:t>
            </a:r>
          </a:p>
        </p:txBody>
      </p:sp>
      <p:sp>
        <p:nvSpPr>
          <p:cNvPr id="16" name="正方形/長方形 15">
            <a:extLst>
              <a:ext uri="{FF2B5EF4-FFF2-40B4-BE49-F238E27FC236}">
                <a16:creationId xmlns:a16="http://schemas.microsoft.com/office/drawing/2014/main" id="{E6F6DF6D-311D-EFDC-07B0-C16F3FE282BD}"/>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a:solidFill>
                  <a:schemeClr val="accent1"/>
                </a:solidFill>
                <a:latin typeface="+mn-ea"/>
                <a:cs typeface="Arial" panose="020B0604020202020204" pitchFamily="34" charset="0"/>
              </a:rPr>
              <a:t>講座タイプ</a:t>
            </a:r>
            <a:r>
              <a:rPr kumimoji="1" lang="ja-JP" altLang="en-US" sz="1400" b="1">
                <a:solidFill>
                  <a:schemeClr val="accent1"/>
                </a:solidFill>
                <a:latin typeface="+mn-ea"/>
                <a:cs typeface="Arial" panose="020B0604020202020204" pitchFamily="34" charset="0"/>
              </a:rPr>
              <a:t>：企業人材育成型のみ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地域・業界人材育成型を選択した場合は不要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371768362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2-2. </a:t>
            </a:r>
            <a:r>
              <a:rPr lang="ja-JP" altLang="en-US"/>
              <a:t>経営戦略・事業戦略に紐付く、育成したい人材像</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517065"/>
          </a:xfrm>
        </p:spPr>
        <p:txBody>
          <a:bodyPr>
            <a:spAutoFit/>
          </a:bodyPr>
          <a:lstStyle/>
          <a:p>
            <a:r>
              <a:rPr lang="ja-JP" altLang="en-US" sz="1200" dirty="0"/>
              <a:t>前述の経営・事業戦略に紐付けて、共同講座で育成したい人材像を説明してください。</a:t>
            </a:r>
            <a:endParaRPr lang="en-US" altLang="ja-JP" sz="1200" dirty="0"/>
          </a:p>
          <a:p>
            <a:r>
              <a:rPr lang="ja-JP" altLang="en-US" sz="1200" dirty="0"/>
              <a:t>参加対象者の現状も踏まえて、当該人材像を育てていくうえでのギャップや、それを埋めるために必要な事項を説明してください。</a:t>
            </a:r>
            <a:endParaRPr lang="en-US" altLang="ja-JP" sz="1200" dirty="0">
              <a:solidFill>
                <a:schemeClr val="accent2"/>
              </a:solidFill>
            </a:endParaRPr>
          </a:p>
        </p:txBody>
      </p:sp>
      <p:sp>
        <p:nvSpPr>
          <p:cNvPr id="7" name="正方形/長方形 6">
            <a:extLst>
              <a:ext uri="{FF2B5EF4-FFF2-40B4-BE49-F238E27FC236}">
                <a16:creationId xmlns:a16="http://schemas.microsoft.com/office/drawing/2014/main" id="{94C8C893-0D8F-05EB-7C6F-9189F8B5EAD9}"/>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a:solidFill>
                  <a:schemeClr val="accent1"/>
                </a:solidFill>
                <a:latin typeface="+mn-ea"/>
                <a:cs typeface="Arial" panose="020B0604020202020204" pitchFamily="34" charset="0"/>
              </a:rPr>
              <a:t>講座タイプ</a:t>
            </a:r>
            <a:r>
              <a:rPr kumimoji="1" lang="ja-JP" altLang="en-US" sz="1400" b="1">
                <a:solidFill>
                  <a:schemeClr val="accent1"/>
                </a:solidFill>
                <a:latin typeface="+mn-ea"/>
                <a:cs typeface="Arial" panose="020B0604020202020204" pitchFamily="34" charset="0"/>
              </a:rPr>
              <a:t>：企業人材育成型のみ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地域・業界人材育成型を選択した場合は不要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42256045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a:t>2-3. </a:t>
            </a:r>
            <a:r>
              <a:rPr lang="ja-JP" altLang="en-US"/>
              <a:t>人材育成に必要な取組の全体像と共同講座の位置づけ</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461665"/>
          </a:xfrm>
        </p:spPr>
        <p:txBody>
          <a:bodyPr>
            <a:spAutoFit/>
          </a:bodyPr>
          <a:lstStyle/>
          <a:p>
            <a:r>
              <a:rPr lang="ja-JP" altLang="en-US" sz="1200" dirty="0"/>
              <a:t>前述の人材像の育成・採用等を進めていく取組について、共同講座（講義、実習・フィールドワーク・</a:t>
            </a:r>
            <a:r>
              <a:rPr lang="en-US" altLang="ja-JP" sz="1200" dirty="0"/>
              <a:t>PBL</a:t>
            </a:r>
            <a:r>
              <a:rPr lang="ja-JP" altLang="en-US" sz="1200" dirty="0"/>
              <a:t>、共同研究等）以外の取組も含めて計画を説明し、その中での共同講座の位置づけについて説明してください。</a:t>
            </a:r>
            <a:endParaRPr lang="en-US" altLang="ja-JP" sz="1200" dirty="0"/>
          </a:p>
        </p:txBody>
      </p:sp>
      <p:sp>
        <p:nvSpPr>
          <p:cNvPr id="18" name="正方形/長方形 17">
            <a:extLst>
              <a:ext uri="{FF2B5EF4-FFF2-40B4-BE49-F238E27FC236}">
                <a16:creationId xmlns:a16="http://schemas.microsoft.com/office/drawing/2014/main" id="{FBC26FA8-137C-E5BF-14C0-66297AF4784F}"/>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a:solidFill>
                  <a:schemeClr val="accent1"/>
                </a:solidFill>
                <a:latin typeface="+mn-ea"/>
                <a:cs typeface="Arial" panose="020B0604020202020204" pitchFamily="34" charset="0"/>
              </a:rPr>
              <a:t>講座タイプ</a:t>
            </a:r>
            <a:r>
              <a:rPr kumimoji="1" lang="ja-JP" altLang="en-US" sz="1400" b="1">
                <a:solidFill>
                  <a:schemeClr val="accent1"/>
                </a:solidFill>
                <a:latin typeface="+mn-ea"/>
                <a:cs typeface="Arial" panose="020B0604020202020204" pitchFamily="34" charset="0"/>
              </a:rPr>
              <a:t>：企業人材育成型のみ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地域・業界人材育成型を選択した場合は不要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223606149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テキスト プレースホルダー 12">
            <a:extLst>
              <a:ext uri="{FF2B5EF4-FFF2-40B4-BE49-F238E27FC236}">
                <a16:creationId xmlns:a16="http://schemas.microsoft.com/office/drawing/2014/main" id="{9401E08E-4610-40DA-A79E-E58893A4FB66}"/>
              </a:ext>
            </a:extLst>
          </p:cNvPr>
          <p:cNvSpPr>
            <a:spLocks noGrp="1"/>
          </p:cNvSpPr>
          <p:nvPr>
            <p:ph type="body" sz="quarter" idx="14"/>
          </p:nvPr>
        </p:nvSpPr>
        <p:spPr>
          <a:xfrm>
            <a:off x="199710" y="1124744"/>
            <a:ext cx="9505950" cy="517065"/>
          </a:xfrm>
        </p:spPr>
        <p:txBody>
          <a:bodyPr>
            <a:spAutoFit/>
          </a:bodyPr>
          <a:lstStyle/>
          <a:p>
            <a:r>
              <a:rPr lang="ja-JP" altLang="en-US" sz="1200"/>
              <a:t>対象とする地域・業界において、学び直しが必要な背景を説明してください。</a:t>
            </a:r>
            <a:endParaRPr lang="en-US" altLang="ja-JP" sz="1200" dirty="0"/>
          </a:p>
          <a:p>
            <a:r>
              <a:rPr lang="ja-JP" altLang="en-US" sz="1200"/>
              <a:t>その中で本共同講座によって目指す達成につながる部分については詳細を説明してください。</a:t>
            </a:r>
            <a:endParaRPr lang="en-US" altLang="ja-JP" sz="1200" dirty="0">
              <a:solidFill>
                <a:schemeClr val="accent2"/>
              </a:solidFill>
            </a:endParaRPr>
          </a:p>
        </p:txBody>
      </p:sp>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2-1</a:t>
            </a:r>
            <a:r>
              <a:rPr lang="ja-JP" altLang="en-US"/>
              <a:t>．対象とする地域・業界の学び直しの必要性・背景</a:t>
            </a:r>
          </a:p>
        </p:txBody>
      </p:sp>
      <p:sp>
        <p:nvSpPr>
          <p:cNvPr id="49" name="正方形/長方形 48">
            <a:extLst>
              <a:ext uri="{FF2B5EF4-FFF2-40B4-BE49-F238E27FC236}">
                <a16:creationId xmlns:a16="http://schemas.microsoft.com/office/drawing/2014/main" id="{3BE1C56F-50F7-9AEC-7BDA-FDF4B9DA1C00}"/>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a:solidFill>
                  <a:schemeClr val="accent1"/>
                </a:solidFill>
                <a:latin typeface="+mn-ea"/>
                <a:cs typeface="Arial" panose="020B0604020202020204" pitchFamily="34" charset="0"/>
              </a:rPr>
              <a:t>講座タイプ</a:t>
            </a:r>
            <a:r>
              <a:rPr kumimoji="1" lang="ja-JP" altLang="en-US" sz="1400" b="1">
                <a:solidFill>
                  <a:schemeClr val="accent1"/>
                </a:solidFill>
                <a:latin typeface="+mn-ea"/>
                <a:cs typeface="Arial" panose="020B0604020202020204" pitchFamily="34" charset="0"/>
              </a:rPr>
              <a:t>：地域・業界</a:t>
            </a:r>
            <a:r>
              <a:rPr lang="ja-JP" altLang="en-US" sz="1400" b="1">
                <a:solidFill>
                  <a:schemeClr val="accent1"/>
                </a:solidFill>
                <a:latin typeface="+mn-ea"/>
                <a:cs typeface="Arial" panose="020B0604020202020204" pitchFamily="34" charset="0"/>
              </a:rPr>
              <a:t>人材育成</a:t>
            </a:r>
            <a:r>
              <a:rPr kumimoji="1" lang="ja-JP" altLang="en-US" sz="1400" b="1">
                <a:solidFill>
                  <a:schemeClr val="accent1"/>
                </a:solidFill>
                <a:latin typeface="+mn-ea"/>
                <a:cs typeface="Arial" panose="020B0604020202020204" pitchFamily="34" charset="0"/>
              </a:rPr>
              <a:t>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企業人材育成型を選択した場合は不要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137576290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a:extLst>
              <a:ext uri="{FF2B5EF4-FFF2-40B4-BE49-F238E27FC236}">
                <a16:creationId xmlns:a16="http://schemas.microsoft.com/office/drawing/2014/main" id="{424006DE-61D4-289E-5BCF-E5CA51AF751C}"/>
              </a:ext>
            </a:extLst>
          </p:cNvPr>
          <p:cNvSpPr>
            <a:spLocks noGrp="1"/>
          </p:cNvSpPr>
          <p:nvPr>
            <p:ph type="title"/>
          </p:nvPr>
        </p:nvSpPr>
        <p:spPr/>
        <p:txBody>
          <a:bodyPr/>
          <a:lstStyle/>
          <a:p>
            <a:r>
              <a:rPr lang="ja-JP" altLang="en-US"/>
              <a:t>●●社　</a:t>
            </a:r>
            <a:r>
              <a:rPr lang="en-US" altLang="ja-JP"/>
              <a:t>×</a:t>
            </a:r>
            <a:r>
              <a:rPr lang="ja-JP" altLang="en-US"/>
              <a:t>　●●大学</a:t>
            </a:r>
          </a:p>
        </p:txBody>
      </p:sp>
      <p:sp>
        <p:nvSpPr>
          <p:cNvPr id="14" name="テキスト プレースホルダー 13">
            <a:extLst>
              <a:ext uri="{FF2B5EF4-FFF2-40B4-BE49-F238E27FC236}">
                <a16:creationId xmlns:a16="http://schemas.microsoft.com/office/drawing/2014/main" id="{57615D2F-9F13-4BC4-DA69-2467DDDE24F5}"/>
              </a:ext>
            </a:extLst>
          </p:cNvPr>
          <p:cNvSpPr>
            <a:spLocks noGrp="1"/>
          </p:cNvSpPr>
          <p:nvPr>
            <p:ph type="body" sz="quarter" idx="15"/>
          </p:nvPr>
        </p:nvSpPr>
        <p:spPr/>
        <p:txBody>
          <a:bodyPr/>
          <a:lstStyle/>
          <a:p>
            <a:r>
              <a:rPr lang="en-US" altLang="ja-JP" dirty="0"/>
              <a:t>2-2. </a:t>
            </a:r>
            <a:r>
              <a:rPr lang="ja-JP" altLang="en-US"/>
              <a:t>地域・業界課題と提案者の実施意義に紐づく、育成したい人材像</a:t>
            </a:r>
          </a:p>
        </p:txBody>
      </p:sp>
      <p:sp>
        <p:nvSpPr>
          <p:cNvPr id="15" name="テキスト プレースホルダー 12">
            <a:extLst>
              <a:ext uri="{FF2B5EF4-FFF2-40B4-BE49-F238E27FC236}">
                <a16:creationId xmlns:a16="http://schemas.microsoft.com/office/drawing/2014/main" id="{71EB40B4-20CD-3F22-2BB9-50EA96F7C00A}"/>
              </a:ext>
            </a:extLst>
          </p:cNvPr>
          <p:cNvSpPr>
            <a:spLocks noGrp="1"/>
          </p:cNvSpPr>
          <p:nvPr>
            <p:ph type="body" sz="quarter" idx="14"/>
          </p:nvPr>
        </p:nvSpPr>
        <p:spPr>
          <a:xfrm>
            <a:off x="199710" y="1124744"/>
            <a:ext cx="9505950" cy="517065"/>
          </a:xfrm>
        </p:spPr>
        <p:txBody>
          <a:bodyPr>
            <a:spAutoFit/>
          </a:bodyPr>
          <a:lstStyle/>
          <a:p>
            <a:r>
              <a:rPr lang="ja-JP" altLang="en-US" sz="1200" dirty="0"/>
              <a:t>前述の地域・業界の置かれている環境に紐付けて、共同講座で育成したい人材像を説明してください。</a:t>
            </a:r>
            <a:endParaRPr lang="en-US" altLang="ja-JP" sz="1200" dirty="0"/>
          </a:p>
          <a:p>
            <a:r>
              <a:rPr lang="ja-JP" altLang="en-US" sz="1200" dirty="0"/>
              <a:t>参加対象者として想定される人の現状も踏まえて、当該人材像を育てていくうえでのギャップや、それを埋めるために必要な事項を説明してください。</a:t>
            </a:r>
            <a:endParaRPr lang="en-US" altLang="ja-JP" sz="1200" dirty="0">
              <a:solidFill>
                <a:schemeClr val="accent2"/>
              </a:solidFill>
            </a:endParaRPr>
          </a:p>
        </p:txBody>
      </p:sp>
      <p:sp>
        <p:nvSpPr>
          <p:cNvPr id="2" name="正方形/長方形 1">
            <a:extLst>
              <a:ext uri="{FF2B5EF4-FFF2-40B4-BE49-F238E27FC236}">
                <a16:creationId xmlns:a16="http://schemas.microsoft.com/office/drawing/2014/main" id="{75CA91BC-8396-7FF3-368D-6220E3D0B453}"/>
              </a:ext>
            </a:extLst>
          </p:cNvPr>
          <p:cNvSpPr/>
          <p:nvPr/>
        </p:nvSpPr>
        <p:spPr>
          <a:xfrm>
            <a:off x="6411686" y="43387"/>
            <a:ext cx="3434976" cy="511388"/>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a:solidFill>
                  <a:schemeClr val="accent1"/>
                </a:solidFill>
                <a:latin typeface="+mn-ea"/>
                <a:cs typeface="Arial" panose="020B0604020202020204" pitchFamily="34" charset="0"/>
              </a:rPr>
              <a:t>講座タイプ：地域・業界</a:t>
            </a:r>
            <a:r>
              <a:rPr lang="ja-JP" altLang="en-US" sz="1400" b="1">
                <a:solidFill>
                  <a:schemeClr val="accent1"/>
                </a:solidFill>
                <a:latin typeface="+mn-ea"/>
                <a:cs typeface="Arial" panose="020B0604020202020204" pitchFamily="34" charset="0"/>
              </a:rPr>
              <a:t>人材育成</a:t>
            </a:r>
            <a:r>
              <a:rPr kumimoji="1" lang="ja-JP" altLang="en-US" sz="1400" b="1">
                <a:solidFill>
                  <a:schemeClr val="accent1"/>
                </a:solidFill>
                <a:latin typeface="+mn-ea"/>
                <a:cs typeface="Arial" panose="020B0604020202020204" pitchFamily="34" charset="0"/>
              </a:rPr>
              <a:t>型のみ</a:t>
            </a:r>
            <a:endParaRPr kumimoji="1" lang="en-US" altLang="ja-JP" sz="2000" b="1" dirty="0">
              <a:solidFill>
                <a:schemeClr val="accent1"/>
              </a:solidFill>
              <a:latin typeface="+mn-ea"/>
              <a:cs typeface="Arial" panose="020B0604020202020204" pitchFamily="34" charset="0"/>
            </a:endParaRPr>
          </a:p>
          <a:p>
            <a:pPr algn="ctr"/>
            <a:r>
              <a:rPr lang="en-US" altLang="ja-JP" sz="1050" b="1" dirty="0">
                <a:solidFill>
                  <a:schemeClr val="accent1"/>
                </a:solidFill>
                <a:latin typeface="+mn-ea"/>
                <a:cs typeface="Arial" panose="020B0604020202020204" pitchFamily="34" charset="0"/>
              </a:rPr>
              <a:t>(</a:t>
            </a:r>
            <a:r>
              <a:rPr lang="ja-JP" altLang="en-US" sz="1050" b="1">
                <a:solidFill>
                  <a:schemeClr val="accent1"/>
                </a:solidFill>
                <a:latin typeface="+mn-ea"/>
                <a:cs typeface="Arial" panose="020B0604020202020204" pitchFamily="34" charset="0"/>
              </a:rPr>
              <a:t>企業人材育成型を選択した場合は不要</a:t>
            </a:r>
            <a:r>
              <a:rPr lang="en-US" altLang="ja-JP" sz="1050" b="1" dirty="0">
                <a:solidFill>
                  <a:schemeClr val="accent1"/>
                </a:solidFill>
                <a:latin typeface="+mn-ea"/>
                <a:cs typeface="Arial" panose="020B0604020202020204" pitchFamily="34" charset="0"/>
              </a:rPr>
              <a:t>)</a:t>
            </a:r>
            <a:endParaRPr kumimoji="1" lang="ja-JP" altLang="en-US" sz="2000" b="1">
              <a:solidFill>
                <a:schemeClr val="accent1"/>
              </a:solidFill>
              <a:latin typeface="+mn-ea"/>
              <a:cs typeface="Arial" panose="020B0604020202020204" pitchFamily="34" charset="0"/>
            </a:endParaRPr>
          </a:p>
        </p:txBody>
      </p:sp>
    </p:spTree>
    <p:extLst>
      <p:ext uri="{BB962C8B-B14F-4D97-AF65-F5344CB8AC3E}">
        <p14:creationId xmlns:p14="http://schemas.microsoft.com/office/powerpoint/2010/main" val="64890487"/>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heme/theme1.xml><?xml version="1.0" encoding="utf-8"?>
<a:theme xmlns:a="http://schemas.openxmlformats.org/drawingml/2006/main" name="JISSUI提案書用">
  <a:themeElements>
    <a:clrScheme name="JISSUIカラー">
      <a:dk1>
        <a:srgbClr val="000000"/>
      </a:dk1>
      <a:lt1>
        <a:srgbClr val="FFFFFF"/>
      </a:lt1>
      <a:dk2>
        <a:srgbClr val="CCCCCC"/>
      </a:dk2>
      <a:lt2>
        <a:srgbClr val="4E5059"/>
      </a:lt2>
      <a:accent1>
        <a:srgbClr val="40647F"/>
      </a:accent1>
      <a:accent2>
        <a:srgbClr val="7AABCC"/>
      </a:accent2>
      <a:accent3>
        <a:srgbClr val="B5D1E2"/>
      </a:accent3>
      <a:accent4>
        <a:srgbClr val="E57E17"/>
      </a:accent4>
      <a:accent5>
        <a:srgbClr val="BF1313"/>
      </a:accent5>
      <a:accent6>
        <a:srgbClr val="152583"/>
      </a:accent6>
      <a:hlink>
        <a:srgbClr val="E57E17"/>
      </a:hlink>
      <a:folHlink>
        <a:srgbClr val="BF1313"/>
      </a:folHlink>
    </a:clrScheme>
    <a:fontScheme name="JISSUI_提案書用">
      <a:majorFont>
        <a:latin typeface="Meiryo UI"/>
        <a:ea typeface="Meiryo UI"/>
        <a:cs typeface=""/>
      </a:majorFont>
      <a:minorFont>
        <a:latin typeface="Meiryo UI"/>
        <a:ea typeface="Meiryo UI"/>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bg1"/>
        </a:solidFill>
        <a:ln w="9525">
          <a:solidFill>
            <a:schemeClr val="accent1"/>
          </a:solidFill>
        </a:ln>
      </a:spPr>
      <a:bodyPr rtlCol="0" anchor="ctr"/>
      <a:lstStyle>
        <a:defPPr algn="ctr">
          <a:defRPr kumimoji="1" sz="1400" b="1" dirty="0" smtClean="0">
            <a:solidFill>
              <a:schemeClr val="accent1"/>
            </a:solidFill>
            <a:latin typeface="+mn-ea"/>
            <a:cs typeface="Arial" panose="020B0604020202020204" pitchFamily="34" charset="0"/>
          </a:defRPr>
        </a:defPPr>
      </a:lstStyle>
      <a:style>
        <a:lnRef idx="2">
          <a:schemeClr val="accent1">
            <a:shade val="50000"/>
          </a:schemeClr>
        </a:lnRef>
        <a:fillRef idx="1">
          <a:schemeClr val="accent1"/>
        </a:fillRef>
        <a:effectRef idx="0">
          <a:schemeClr val="accent1"/>
        </a:effectRef>
        <a:fontRef idx="minor">
          <a:schemeClr val="lt1"/>
        </a:fontRef>
      </a:style>
    </a:spDef>
    <a:lnDef>
      <a:spPr>
        <a:ln w="9525">
          <a:solidFill>
            <a:schemeClr val="tx1"/>
          </a:solidFill>
        </a:ln>
      </a:spPr>
      <a:bodyPr/>
      <a:lstStyle/>
      <a:style>
        <a:lnRef idx="1">
          <a:schemeClr val="accent1"/>
        </a:lnRef>
        <a:fillRef idx="0">
          <a:schemeClr val="accent1"/>
        </a:fillRef>
        <a:effectRef idx="0">
          <a:schemeClr val="accent1"/>
        </a:effectRef>
        <a:fontRef idx="minor">
          <a:schemeClr val="tx1"/>
        </a:fontRef>
      </a:style>
    </a:lnDef>
    <a:txDef>
      <a:spPr>
        <a:noFill/>
      </a:spPr>
      <a:bodyPr wrap="none" rtlCol="0">
        <a:spAutoFit/>
      </a:bodyPr>
      <a:lstStyle>
        <a:defPPr algn="l">
          <a:defRPr kumimoji="1" sz="1400" dirty="0" smtClean="0">
            <a:latin typeface="+mn-ea"/>
            <a:cs typeface="Arial" panose="020B0604020202020204" pitchFamily="34" charset="0"/>
          </a:defRPr>
        </a:defPPr>
      </a:lstStyle>
    </a:txDef>
  </a:objectDefaults>
  <a:extraClrSchemeLst/>
  <a:extLst>
    <a:ext uri="{05A4C25C-085E-4340-85A3-A5531E510DB2}">
      <thm15:themeFamily xmlns:thm15="http://schemas.microsoft.com/office/thememl/2012/main" name="JISSUI提案書用" id="{247C65AC-8C30-46F3-8569-75F2FE0E7BFF}" vid="{701129D0-CD4C-45FB-8FD0-9B7209CE6268}"/>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JISSUI_テンプレート</Template>
  <TotalTime>2947</TotalTime>
  <Words>2445</Words>
  <Application>Microsoft Office PowerPoint</Application>
  <PresentationFormat>A4 210 x 297 mm</PresentationFormat>
  <Paragraphs>159</Paragraphs>
  <Slides>29</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29</vt:i4>
      </vt:variant>
    </vt:vector>
  </HeadingPairs>
  <TitlesOfParts>
    <vt:vector size="35" baseType="lpstr">
      <vt:lpstr>HGP創英角ｺﾞｼｯｸUB</vt:lpstr>
      <vt:lpstr>Meiryo UI</vt:lpstr>
      <vt:lpstr>Arial</vt:lpstr>
      <vt:lpstr>Calibri</vt:lpstr>
      <vt:lpstr>Wingdings</vt:lpstr>
      <vt:lpstr>JISSUI提案書用</vt:lpstr>
      <vt:lpstr>PowerPoint プレゼンテーション</vt:lpstr>
      <vt:lpstr>補助事業概要説明書</vt:lpstr>
      <vt:lpstr>●●社　×　●●大学</vt:lpstr>
      <vt:lpstr>PowerPoint プレゼンテーション</vt:lpstr>
      <vt:lpstr>●●社　×　●●大学</vt:lpstr>
      <vt:lpstr>●●社　×　●●大学</vt:lpstr>
      <vt:lpstr>●●社　×　●●大学</vt:lpstr>
      <vt:lpstr>●●社　×　●●大学</vt:lpstr>
      <vt:lpstr>●●社　×　●●大学</vt:lpstr>
      <vt:lpstr>●●社　×　●●大学</vt:lpstr>
      <vt:lpstr>●●社　×　●●大学</vt:lpstr>
      <vt:lpstr>PowerPoint プレゼンテーション</vt:lpstr>
      <vt:lpstr>●●社　×　●●大学</vt:lpstr>
      <vt:lpstr>●●社　×　●●大学</vt:lpstr>
      <vt:lpstr>●●社　×　●●大学</vt:lpstr>
      <vt:lpstr>●●社　×　●●大学</vt:lpstr>
      <vt:lpstr>●●社　×　●●大学</vt:lpstr>
      <vt:lpstr>●●社　×　●●大学</vt:lpstr>
      <vt:lpstr>PowerPoint プレゼンテーション</vt:lpstr>
      <vt:lpstr>●●社　×　●●大学</vt:lpstr>
      <vt:lpstr>●●社　×　●●大学</vt:lpstr>
      <vt:lpstr>PowerPoint プレゼンテーション</vt:lpstr>
      <vt:lpstr>●●社　×　●●大学</vt:lpstr>
      <vt:lpstr>●●社　×　●●大学</vt:lpstr>
      <vt:lpstr>●●社　×　●●大学</vt:lpstr>
      <vt:lpstr>PowerPoint プレゼンテーション</vt:lpstr>
      <vt:lpstr>●●社　×　●●大学</vt:lpstr>
      <vt:lpstr>●●社　×　●●大学</vt:lpstr>
      <vt:lpstr>●●社　×　●●大学</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ModifiedBy>磯山 志歩</cp:lastModifiedBy>
  <cp:revision>3</cp:revision>
  <cp:lastPrinted>2020-08-24T05:40:58Z</cp:lastPrinted>
  <dcterms:created xsi:type="dcterms:W3CDTF">2022-05-05T03:39:01Z</dcterms:created>
  <dcterms:modified xsi:type="dcterms:W3CDTF">2024-04-05T02:03:08Z</dcterms:modified>
</cp:coreProperties>
</file>